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8" r:id="rId3"/>
    <p:sldId id="271" r:id="rId4"/>
    <p:sldId id="272" r:id="rId5"/>
    <p:sldId id="273" r:id="rId6"/>
    <p:sldId id="289" r:id="rId7"/>
    <p:sldId id="274" r:id="rId8"/>
    <p:sldId id="275" r:id="rId9"/>
    <p:sldId id="276" r:id="rId10"/>
    <p:sldId id="270" r:id="rId11"/>
    <p:sldId id="280" r:id="rId12"/>
    <p:sldId id="277" r:id="rId13"/>
    <p:sldId id="278" r:id="rId14"/>
    <p:sldId id="288" r:id="rId15"/>
    <p:sldId id="281" r:id="rId16"/>
    <p:sldId id="282" r:id="rId17"/>
    <p:sldId id="283" r:id="rId18"/>
    <p:sldId id="285" r:id="rId19"/>
    <p:sldId id="286" r:id="rId20"/>
    <p:sldId id="287" r:id="rId21"/>
    <p:sldId id="284" r:id="rId22"/>
    <p:sldId id="292" r:id="rId23"/>
    <p:sldId id="290" r:id="rId24"/>
    <p:sldId id="293" r:id="rId25"/>
    <p:sldId id="291" r:id="rId26"/>
    <p:sldId id="295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5C4E-B609-4EDA-8F12-8B37FBC795BC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FAD7-DBB0-4F2D-9857-FCBB6A71A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0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FAD7-DBB0-4F2D-9857-FCBB6A71AE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5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97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2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682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97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14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981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420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61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949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447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72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14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098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237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68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98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42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61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94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44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723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09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xmlns="" id="{3A576534-E13A-48E9-868B-B16B1CE1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Мы-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земли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4400" dirty="0" err="1">
                <a:solidFill>
                  <a:schemeClr val="accent5">
                    <a:lumMod val="75000"/>
                  </a:schemeClr>
                </a:solidFill>
              </a:rPr>
              <a:t>Харысхал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en-US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 eaLnBrk="1" hangingPunct="1">
              <a:buNone/>
            </a:pPr>
            <a:r>
              <a:rPr lang="ru-RU" sz="2600" dirty="0" smtClean="0">
                <a:solidFill>
                  <a:srgbClr val="0070C0"/>
                </a:solidFill>
                <a:latin typeface="Cambria"/>
              </a:rPr>
              <a:t>                                                                         Рожина </a:t>
            </a:r>
            <a:r>
              <a:rPr lang="ru-RU" sz="2600" dirty="0">
                <a:solidFill>
                  <a:srgbClr val="0070C0"/>
                </a:solidFill>
                <a:latin typeface="Cambria"/>
              </a:rPr>
              <a:t>М.М</a:t>
            </a:r>
            <a:endParaRPr lang="ru-RU" alt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</a:rPr>
              <a:t>Ожидаемые </a:t>
            </a:r>
            <a:r>
              <a:rPr lang="ru-RU" sz="3600" b="1" dirty="0">
                <a:solidFill>
                  <a:srgbClr val="FF0000"/>
                </a:solidFill>
              </a:rPr>
              <a:t>результаты: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Дети научатся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рисовать с натуры растительные формы, предметы объемной формы, узоры, обереги и стилизовать их; выполнять композиции по памяти и впечатлениям, используя теоретические сведения; расписывать изделия на стекле; выполнять декоративные композиции.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 	Познакомятся с законами симметрии, ритма, цветовых отношений.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Овладеют новыми изобразительными материалами – акриловыми красками, витражным лаком и контурами по стеклу «DECOLA», красками других производителей, например, «ГАММА».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 	Расширят кругозор, смогут воплощать творческие замыслы в декоративно-прикладной работе. 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	Разовьют зрительную память, пространственные представления, творческое воображение, творческие способности.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	</a:t>
            </a:r>
            <a:r>
              <a:rPr lang="ru-RU" sz="1800" dirty="0">
                <a:solidFill>
                  <a:srgbClr val="002060"/>
                </a:solidFill>
              </a:rPr>
              <a:t>Сформируют интерес и любовь к традициям своего народа и к декоративно-прикладной работе, трудовые умения и навыки.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 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7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libri"/>
              </a:rPr>
            </a:br>
            <a:r>
              <a:rPr lang="ru-RU" sz="2400" b="1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>Способы 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проверки и формы подведения итогов реализации программы: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mbria"/>
              </a:rPr>
              <a:t>Отзывы детей и родителей, наблюдение педагога, анализ готовых работ, выставки, конкурсы. </a:t>
            </a:r>
          </a:p>
          <a:p>
            <a:pPr marL="274320" lvl="0" indent="-27432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mbria"/>
              </a:rPr>
              <a:t>По окончании курса проводится групповая коллективная работа по росписи на стекле. </a:t>
            </a:r>
          </a:p>
          <a:p>
            <a:pPr marL="274320" lvl="0" indent="-27432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mbria"/>
              </a:rPr>
              <a:t>В конце учебного года проводится выставка работ учащихся.  Используются следующие формы подведения итогов реализации  программы: участие в различных выставках, конкурсах и фестивалях различного уровня.</a:t>
            </a:r>
          </a:p>
          <a:p>
            <a:pPr marL="274320" lvl="0" indent="-27432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ambria"/>
            </a:endParaRP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alibri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alibri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/>
              </a:rPr>
              <a:t>Календарно-тематическое 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планирование занятий росписи по стеклу </a:t>
            </a:r>
            <a:r>
              <a:rPr lang="ru-RU" sz="20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alibri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/>
              </a:rPr>
              <a:t>«</a:t>
            </a:r>
            <a:r>
              <a:rPr lang="ru-RU" sz="2000" dirty="0" err="1">
                <a:solidFill>
                  <a:srgbClr val="FF0000"/>
                </a:solidFill>
                <a:latin typeface="Calibri"/>
              </a:rPr>
              <a:t>Харысхал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»</a:t>
            </a:r>
            <a:br>
              <a:rPr lang="ru-RU" sz="2000" dirty="0">
                <a:solidFill>
                  <a:srgbClr val="FF0000"/>
                </a:solidFill>
                <a:latin typeface="Calibri"/>
              </a:rPr>
            </a:br>
            <a:r>
              <a:rPr lang="ru-RU" sz="2000" dirty="0">
                <a:solidFill>
                  <a:srgbClr val="FF0000"/>
                </a:solidFill>
                <a:latin typeface="Calibri"/>
              </a:rPr>
              <a:t>на 2020-2021 учебный год</a:t>
            </a:r>
            <a:br>
              <a:rPr lang="ru-RU" sz="2000" dirty="0">
                <a:solidFill>
                  <a:srgbClr val="FF0000"/>
                </a:solidFill>
                <a:latin typeface="Calibri"/>
              </a:rPr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12" y="1825625"/>
            <a:ext cx="703097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5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3038" y="766763"/>
            <a:ext cx="8970962" cy="132873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«Формирование коммуникативных компетенций младших школьников с ТНР посредством устного народного творчества»</a:t>
            </a:r>
            <a: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ожина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1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82374"/>
              </p:ext>
            </p:extLst>
          </p:nvPr>
        </p:nvGraphicFramePr>
        <p:xfrm>
          <a:off x="-1" y="0"/>
          <a:ext cx="9144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113"/>
                <a:gridCol w="760020"/>
                <a:gridCol w="4298867"/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2" descr="blob:https://web.whatsapp.com/0c214c97-5cc8-4d55-8062-d8cdd9f67a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0c214c97-5cc8-4d55-8062-d8cdd9f67a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Desktop\image-14-01-23-12-46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954" y="1694698"/>
            <a:ext cx="1913865" cy="25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age-14-01-23-12-46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76828"/>
            <a:ext cx="2008421" cy="15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age-14-01-23-12-46-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36" y="4143223"/>
            <a:ext cx="2295728" cy="17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age-14-01-23-12-4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26" y="1898515"/>
            <a:ext cx="2992944" cy="22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age-14-01-23-12-58-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5035" y="4190417"/>
            <a:ext cx="1677826" cy="22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-14-01-23-12-58-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9404" y="1600208"/>
            <a:ext cx="1789842" cy="23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-14-01-23-12-58-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0800" y="4464428"/>
            <a:ext cx="1867453" cy="14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500">
        <p:split orient="vert"/>
      </p:transition>
    </mc:Choice>
    <mc:Fallback xmlns="">
      <p:transition spd="slow" advClick="0" advTm="65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210202_2056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58" r="-7859" b="-558"/>
          <a:stretch/>
        </p:blipFill>
        <p:spPr bwMode="auto">
          <a:xfrm rot="5400000">
            <a:off x="-326266" y="2206586"/>
            <a:ext cx="49719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10202_214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12148"/>
          <a:stretch/>
        </p:blipFill>
        <p:spPr bwMode="auto">
          <a:xfrm>
            <a:off x="4298462" y="1628800"/>
            <a:ext cx="42593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0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20210204_20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766" y="2066976"/>
            <a:ext cx="51168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>
            <a:off x="8515350" y="5301208"/>
            <a:ext cx="305122" cy="875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20210111_201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5270" y="2462150"/>
            <a:ext cx="4483592" cy="25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User\Desktop\20210111_201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3716"/>
            <a:ext cx="4176464" cy="36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210111_204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3988" y="2240870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20210407_2225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4429"/>
            <a:ext cx="3203366" cy="31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0210407_222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808601" cy="3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97152"/>
            <a:ext cx="3240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Маренков Алеша 10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Хатыылаах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харахтан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харыстаныы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085184"/>
            <a:ext cx="1803377" cy="73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Дьолуьуон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хатыыта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20210407_2224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024336" cy="4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0210407_222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4137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3495" y="5889739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Баишев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Айаал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кут – сур»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733256"/>
            <a:ext cx="171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Баишев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Айаал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Саьыл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тумса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950" y="6282898"/>
            <a:ext cx="244766" cy="26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20210407_2226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123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20210407_222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8065"/>
            <a:ext cx="3096344" cy="45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1847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Коробейникова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Уйгу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быйан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949280"/>
            <a:ext cx="2294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Соколова Алина 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Лыах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утуо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санаа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харысхала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Актуальность: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настоящее время национальный якутский колорит, начинает все больше присутствовать в нашей повседневной жизни. Будь то декор мебели, одежды, украшений, посуды, везде мы встречаем различные орнаменты и узоры. Каждый узор имеет своё значение и свойства оберега.  Поэтому мы считаем, что изготовление нашей картины «</a:t>
            </a:r>
            <a:r>
              <a:rPr lang="ru-RU" dirty="0" err="1"/>
              <a:t>Харысхал</a:t>
            </a:r>
            <a:r>
              <a:rPr lang="ru-RU" dirty="0"/>
              <a:t>» будет актуальным</a:t>
            </a:r>
            <a:r>
              <a:rPr lang="ru-RU" i="1" dirty="0"/>
              <a:t>.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3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20210211_062544_1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408712" cy="53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0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    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HOTO-2023-03-28-23-05-0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268"/>
            <a:ext cx="9144000" cy="58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8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    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HOTO-2023-03-28-23-05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8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HOTO-2023-03-28-23-05-0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903886"/>
            <a:ext cx="8980016" cy="56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8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HOTO-2023-03-28-23-05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4" y="871268"/>
            <a:ext cx="9002846" cy="56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84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    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PHOTO-2023-03-29-20-59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8" y="872099"/>
            <a:ext cx="8945702" cy="57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0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    Спасибо </a:t>
            </a:r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за внимание!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3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Цель </a:t>
            </a:r>
            <a:r>
              <a:rPr lang="ru-RU" b="1" dirty="0">
                <a:solidFill>
                  <a:srgbClr val="FF0000"/>
                </a:solidFill>
              </a:rPr>
              <a:t>занятий: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ah-RU" dirty="0" smtClean="0">
                <a:solidFill>
                  <a:srgbClr val="002060"/>
                </a:solidFill>
              </a:rPr>
              <a:t>       Р</a:t>
            </a:r>
            <a:r>
              <a:rPr lang="ru-RU" dirty="0" err="1">
                <a:solidFill>
                  <a:srgbClr val="002060"/>
                </a:solidFill>
              </a:rPr>
              <a:t>азвить</a:t>
            </a:r>
            <a:r>
              <a:rPr lang="ru-RU" dirty="0">
                <a:solidFill>
                  <a:srgbClr val="002060"/>
                </a:solidFill>
              </a:rPr>
              <a:t> творческие </a:t>
            </a:r>
            <a:r>
              <a:rPr lang="ru-RU" dirty="0" smtClean="0">
                <a:solidFill>
                  <a:srgbClr val="002060"/>
                </a:solidFill>
              </a:rPr>
              <a:t>способности, </a:t>
            </a:r>
            <a:r>
              <a:rPr lang="ru-RU" dirty="0">
                <a:solidFill>
                  <a:srgbClr val="002060"/>
                </a:solidFill>
              </a:rPr>
              <a:t>художественный </a:t>
            </a:r>
            <a:r>
              <a:rPr lang="ru-RU" dirty="0" smtClean="0">
                <a:solidFill>
                  <a:srgbClr val="002060"/>
                </a:solidFill>
              </a:rPr>
              <a:t>вкус  у детей;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Привить уважение </a:t>
            </a:r>
            <a:r>
              <a:rPr lang="ru-RU" dirty="0">
                <a:solidFill>
                  <a:srgbClr val="002060"/>
                </a:solidFill>
              </a:rPr>
              <a:t>к родной культуре</a:t>
            </a:r>
            <a:r>
              <a:rPr lang="sah-RU" dirty="0">
                <a:solidFill>
                  <a:srgbClr val="002060"/>
                </a:solidFill>
              </a:rPr>
              <a:t>, путем обучения </a:t>
            </a:r>
            <a:r>
              <a:rPr lang="ru-RU" dirty="0" smtClean="0">
                <a:solidFill>
                  <a:srgbClr val="002060"/>
                </a:solidFill>
              </a:rPr>
              <a:t>детей к расписыванию </a:t>
            </a:r>
            <a:r>
              <a:rPr lang="ru-RU" dirty="0">
                <a:solidFill>
                  <a:srgbClr val="002060"/>
                </a:solidFill>
              </a:rPr>
              <a:t>изделия из стекла акриловыми красками.</a:t>
            </a: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7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03790" cy="4548163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Обучающие: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	- Обучить детей рисованию с натуры растительных форм, предметов  объемной формы; научить стилизовать их.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	- Познакомить с законами симметрии, ритма, цветовых отношений.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- Обучить детей приемам работы росписи по стеклу, выполнять декоративные композиции.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Развивающие: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- Развить у детей эстетическое восприятие действительности, художественный вкус и бережное отношение к природе.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- Развить творческие способности детей;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- Развить зрительную память, пространственные представления, творческое воображение.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- Развить гармоничную личность.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</a:rPr>
              <a:t>Воспитывающие: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	- Воспитать у детей интерес и любовь к декоративно-прикладной работе и на этой основе сформировать трудовые умения и навыки.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- Сформировать у детей интерес и любовь к изобразительному искусству.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- Воспитать любовь к природе и бережное к ней отношение.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- Воспитать уважение  к традициям своего народа. </a:t>
            </a:r>
          </a:p>
          <a:p>
            <a:endParaRPr lang="ru-RU" sz="1200" dirty="0" smtClean="0"/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1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Гипотеза исследования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03790" cy="4548163"/>
          </a:xfrm>
        </p:spPr>
        <p:txBody>
          <a:bodyPr/>
          <a:lstStyle/>
          <a:p>
            <a:r>
              <a:rPr lang="ru-RU" sz="2400" dirty="0"/>
              <a:t>при изготовлении оберега, необходимо знать узоры и орнаменты, для того чтобы каждый оберег благоприятно воздействовал на своего хозяина, а так же иметь навыки росписи по коже.</a:t>
            </a:r>
          </a:p>
          <a:p>
            <a:r>
              <a:rPr lang="ru-RU" sz="2400" i="1" dirty="0"/>
              <a:t>Практическая значимость проекта: </a:t>
            </a:r>
            <a:r>
              <a:rPr lang="ru-RU" sz="2400" dirty="0"/>
              <a:t>Наш проект поможет нам в дальнейшей жизни приобрести навыки по росписи, а так же по изготовлению различных оберегов «</a:t>
            </a:r>
            <a:r>
              <a:rPr lang="ru-RU" sz="2400" dirty="0" err="1"/>
              <a:t>Харысхал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7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Методы </a:t>
            </a:r>
            <a:r>
              <a:rPr lang="ru-RU" b="1" dirty="0">
                <a:solidFill>
                  <a:srgbClr val="FF0000"/>
                </a:solidFill>
              </a:rPr>
              <a:t>обучения: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Словесный – </a:t>
            </a:r>
            <a:r>
              <a:rPr lang="ru-RU" dirty="0">
                <a:solidFill>
                  <a:srgbClr val="002060"/>
                </a:solidFill>
              </a:rPr>
              <a:t>беседа, рассказ, объяснение.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Наглядный – </a:t>
            </a:r>
            <a:r>
              <a:rPr lang="ru-RU" dirty="0">
                <a:solidFill>
                  <a:srgbClr val="002060"/>
                </a:solidFill>
              </a:rPr>
              <a:t>показ готовых работ, иллюстраций, таблиц, схем, наблюдение.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Практический – </a:t>
            </a:r>
            <a:r>
              <a:rPr lang="ru-RU" dirty="0">
                <a:solidFill>
                  <a:srgbClr val="002060"/>
                </a:solidFill>
              </a:rPr>
              <a:t>выполнение практических заданий по темам программы.</a:t>
            </a: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Адресность: </a:t>
            </a:r>
            <a:r>
              <a:rPr lang="ru-RU" dirty="0">
                <a:solidFill>
                  <a:srgbClr val="002060"/>
                </a:solidFill>
              </a:rPr>
              <a:t>программа адресована учащимся 4, 5, 8, 10 «а» классов.</a:t>
            </a:r>
          </a:p>
          <a:p>
            <a:r>
              <a:rPr lang="ru-RU" b="1" dirty="0">
                <a:solidFill>
                  <a:srgbClr val="002060"/>
                </a:solidFill>
              </a:rPr>
              <a:t>  Сроки реализации программы: </a:t>
            </a:r>
            <a:r>
              <a:rPr lang="ru-RU" dirty="0">
                <a:solidFill>
                  <a:srgbClr val="002060"/>
                </a:solidFill>
              </a:rPr>
              <a:t>программа рассчитана на 1 год обучения.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  Условия набора:</a:t>
            </a:r>
            <a:r>
              <a:rPr lang="ru-RU" dirty="0">
                <a:solidFill>
                  <a:srgbClr val="002060"/>
                </a:solidFill>
              </a:rPr>
              <a:t> в коллектив принимаются дети по желанию</a:t>
            </a: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1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Формы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режим занятий:</a:t>
            </a:r>
            <a:r>
              <a:rPr lang="ru-RU" altLang="ru-RU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4" y="1946764"/>
            <a:ext cx="7565792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1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Учебно-тематический</a:t>
            </a:r>
            <a:r>
              <a:rPr lang="ru-RU" alt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на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2022-2023 </a:t>
            </a: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8" y="1825625"/>
            <a:ext cx="724870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91853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363</Words>
  <Application>Microsoft Office PowerPoint</Application>
  <PresentationFormat>Экран (4:3)</PresentationFormat>
  <Paragraphs>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2_Тема Office</vt:lpstr>
      <vt:lpstr>3_Тема Office</vt:lpstr>
      <vt:lpstr>Презентация PowerPoint</vt:lpstr>
      <vt:lpstr>              Актуальность:</vt:lpstr>
      <vt:lpstr>                 Цель занятий: </vt:lpstr>
      <vt:lpstr>                                              Задачи:</vt:lpstr>
      <vt:lpstr>                       Гипотеза исследования:</vt:lpstr>
      <vt:lpstr>              Методы обучения: </vt:lpstr>
      <vt:lpstr>Презентация PowerPoint</vt:lpstr>
      <vt:lpstr>      Формы и режим занятий: </vt:lpstr>
      <vt:lpstr>                         Учебно-тематический план на 2022-2023 учебный год  </vt:lpstr>
      <vt:lpstr>          Ожидаемые результаты: </vt:lpstr>
      <vt:lpstr>  Способы проверки и формы подведения итогов реализации программы:</vt:lpstr>
      <vt:lpstr>    Календарно-тематическое планирование занятий росписи по стеклу  «Харысхал» на 2020-2021 учебный год </vt:lpstr>
      <vt:lpstr>«Формирование коммуникативных компетенций младших школьников с ТНР посредством устного народного творчества» воспитатель: Рожина М.М.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2021-04-07T06:08:39Z</dcterms:created>
  <dcterms:modified xsi:type="dcterms:W3CDTF">2023-06-11T09:09:48Z</dcterms:modified>
</cp:coreProperties>
</file>