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charts/chart20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94"/>
  </p:notesMasterIdLst>
  <p:sldIdLst>
    <p:sldId id="580" r:id="rId2"/>
    <p:sldId id="666" r:id="rId3"/>
    <p:sldId id="667" r:id="rId4"/>
    <p:sldId id="668" r:id="rId5"/>
    <p:sldId id="670" r:id="rId6"/>
    <p:sldId id="704" r:id="rId7"/>
    <p:sldId id="595" r:id="rId8"/>
    <p:sldId id="703" r:id="rId9"/>
    <p:sldId id="745" r:id="rId10"/>
    <p:sldId id="746" r:id="rId11"/>
    <p:sldId id="747" r:id="rId12"/>
    <p:sldId id="748" r:id="rId13"/>
    <p:sldId id="765" r:id="rId14"/>
    <p:sldId id="672" r:id="rId15"/>
    <p:sldId id="750" r:id="rId16"/>
    <p:sldId id="739" r:id="rId17"/>
    <p:sldId id="740" r:id="rId18"/>
    <p:sldId id="742" r:id="rId19"/>
    <p:sldId id="674" r:id="rId20"/>
    <p:sldId id="737" r:id="rId21"/>
    <p:sldId id="734" r:id="rId22"/>
    <p:sldId id="735" r:id="rId23"/>
    <p:sldId id="722" r:id="rId24"/>
    <p:sldId id="678" r:id="rId25"/>
    <p:sldId id="705" r:id="rId26"/>
    <p:sldId id="723" r:id="rId27"/>
    <p:sldId id="708" r:id="rId28"/>
    <p:sldId id="724" r:id="rId29"/>
    <p:sldId id="709" r:id="rId30"/>
    <p:sldId id="725" r:id="rId31"/>
    <p:sldId id="710" r:id="rId32"/>
    <p:sldId id="728" r:id="rId33"/>
    <p:sldId id="712" r:id="rId34"/>
    <p:sldId id="714" r:id="rId35"/>
    <p:sldId id="729" r:id="rId36"/>
    <p:sldId id="730" r:id="rId37"/>
    <p:sldId id="715" r:id="rId38"/>
    <p:sldId id="716" r:id="rId39"/>
    <p:sldId id="731" r:id="rId40"/>
    <p:sldId id="713" r:id="rId41"/>
    <p:sldId id="766" r:id="rId42"/>
    <p:sldId id="711" r:id="rId43"/>
    <p:sldId id="726" r:id="rId44"/>
    <p:sldId id="727" r:id="rId45"/>
    <p:sldId id="732" r:id="rId46"/>
    <p:sldId id="757" r:id="rId47"/>
    <p:sldId id="763" r:id="rId48"/>
    <p:sldId id="749" r:id="rId49"/>
    <p:sldId id="701" r:id="rId50"/>
    <p:sldId id="700" r:id="rId51"/>
    <p:sldId id="608" r:id="rId52"/>
    <p:sldId id="612" r:id="rId53"/>
    <p:sldId id="758" r:id="rId54"/>
    <p:sldId id="744" r:id="rId55"/>
    <p:sldId id="611" r:id="rId56"/>
    <p:sldId id="609" r:id="rId57"/>
    <p:sldId id="601" r:id="rId58"/>
    <p:sldId id="598" r:id="rId59"/>
    <p:sldId id="599" r:id="rId60"/>
    <p:sldId id="602" r:id="rId61"/>
    <p:sldId id="600" r:id="rId62"/>
    <p:sldId id="597" r:id="rId63"/>
    <p:sldId id="619" r:id="rId64"/>
    <p:sldId id="620" r:id="rId65"/>
    <p:sldId id="621" r:id="rId66"/>
    <p:sldId id="651" r:id="rId67"/>
    <p:sldId id="759" r:id="rId68"/>
    <p:sldId id="610" r:id="rId69"/>
    <p:sldId id="534" r:id="rId70"/>
    <p:sldId id="661" r:id="rId71"/>
    <p:sldId id="533" r:id="rId72"/>
    <p:sldId id="596" r:id="rId73"/>
    <p:sldId id="591" r:id="rId74"/>
    <p:sldId id="592" r:id="rId75"/>
    <p:sldId id="593" r:id="rId76"/>
    <p:sldId id="623" r:id="rId77"/>
    <p:sldId id="622" r:id="rId78"/>
    <p:sldId id="627" r:id="rId79"/>
    <p:sldId id="629" r:id="rId80"/>
    <p:sldId id="631" r:id="rId81"/>
    <p:sldId id="647" r:id="rId82"/>
    <p:sldId id="632" r:id="rId83"/>
    <p:sldId id="640" r:id="rId84"/>
    <p:sldId id="638" r:id="rId85"/>
    <p:sldId id="641" r:id="rId86"/>
    <p:sldId id="541" r:id="rId87"/>
    <p:sldId id="606" r:id="rId88"/>
    <p:sldId id="761" r:id="rId89"/>
    <p:sldId id="754" r:id="rId90"/>
    <p:sldId id="753" r:id="rId91"/>
    <p:sldId id="755" r:id="rId92"/>
    <p:sldId id="756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BD38F33-1611-42CF-BE51-1B14F578E3EE}">
          <p14:sldIdLst>
            <p14:sldId id="580"/>
            <p14:sldId id="666"/>
            <p14:sldId id="667"/>
            <p14:sldId id="668"/>
            <p14:sldId id="670"/>
          </p14:sldIdLst>
        </p14:section>
        <p14:section name="Раздел без заголовка" id="{91843DB7-87E7-4D69-AED7-31289D74E870}">
          <p14:sldIdLst>
            <p14:sldId id="704"/>
            <p14:sldId id="595"/>
            <p14:sldId id="703"/>
            <p14:sldId id="745"/>
            <p14:sldId id="746"/>
            <p14:sldId id="747"/>
            <p14:sldId id="748"/>
            <p14:sldId id="765"/>
            <p14:sldId id="672"/>
            <p14:sldId id="750"/>
            <p14:sldId id="739"/>
            <p14:sldId id="740"/>
            <p14:sldId id="742"/>
            <p14:sldId id="674"/>
            <p14:sldId id="737"/>
            <p14:sldId id="734"/>
            <p14:sldId id="735"/>
            <p14:sldId id="722"/>
            <p14:sldId id="678"/>
            <p14:sldId id="705"/>
            <p14:sldId id="723"/>
            <p14:sldId id="708"/>
            <p14:sldId id="724"/>
            <p14:sldId id="709"/>
            <p14:sldId id="725"/>
            <p14:sldId id="710"/>
            <p14:sldId id="728"/>
            <p14:sldId id="712"/>
            <p14:sldId id="714"/>
            <p14:sldId id="729"/>
            <p14:sldId id="730"/>
            <p14:sldId id="715"/>
            <p14:sldId id="716"/>
            <p14:sldId id="731"/>
            <p14:sldId id="713"/>
            <p14:sldId id="766"/>
            <p14:sldId id="711"/>
            <p14:sldId id="726"/>
            <p14:sldId id="727"/>
            <p14:sldId id="732"/>
            <p14:sldId id="757"/>
            <p14:sldId id="763"/>
            <p14:sldId id="749"/>
            <p14:sldId id="701"/>
            <p14:sldId id="700"/>
            <p14:sldId id="608"/>
            <p14:sldId id="612"/>
            <p14:sldId id="758"/>
            <p14:sldId id="744"/>
            <p14:sldId id="611"/>
            <p14:sldId id="609"/>
            <p14:sldId id="601"/>
            <p14:sldId id="598"/>
            <p14:sldId id="599"/>
            <p14:sldId id="602"/>
            <p14:sldId id="600"/>
            <p14:sldId id="597"/>
            <p14:sldId id="619"/>
            <p14:sldId id="620"/>
            <p14:sldId id="621"/>
            <p14:sldId id="651"/>
            <p14:sldId id="759"/>
            <p14:sldId id="610"/>
            <p14:sldId id="534"/>
            <p14:sldId id="661"/>
            <p14:sldId id="533"/>
            <p14:sldId id="596"/>
            <p14:sldId id="591"/>
            <p14:sldId id="592"/>
            <p14:sldId id="593"/>
            <p14:sldId id="623"/>
            <p14:sldId id="622"/>
            <p14:sldId id="627"/>
            <p14:sldId id="629"/>
            <p14:sldId id="631"/>
            <p14:sldId id="647"/>
            <p14:sldId id="632"/>
            <p14:sldId id="640"/>
            <p14:sldId id="638"/>
            <p14:sldId id="641"/>
            <p14:sldId id="541"/>
            <p14:sldId id="606"/>
            <p14:sldId id="761"/>
            <p14:sldId id="754"/>
            <p14:sldId id="753"/>
            <p14:sldId id="755"/>
            <p14:sldId id="75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FED50"/>
    <a:srgbClr val="39E77B"/>
    <a:srgbClr val="66FF66"/>
    <a:srgbClr val="99FF66"/>
    <a:srgbClr val="CCFF66"/>
    <a:srgbClr val="99FF99"/>
    <a:srgbClr val="00FF00"/>
    <a:srgbClr val="60FA9B"/>
    <a:srgbClr val="3E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5" autoAdjust="0"/>
    <p:restoredTop sz="94660"/>
  </p:normalViewPr>
  <p:slideViewPr>
    <p:cSldViewPr snapToGrid="0">
      <p:cViewPr>
        <p:scale>
          <a:sx n="80" d="100"/>
          <a:sy n="80" d="100"/>
        </p:scale>
        <p:origin x="-2514" y="-744"/>
      </p:cViewPr>
      <p:guideLst>
        <p:guide orient="horz" pos="2160"/>
        <p:guide pos="28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4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Word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2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Word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dirty="0"/>
              <a:t>Количество </a:t>
            </a:r>
            <a:r>
              <a:rPr lang="ru-RU" dirty="0" smtClean="0"/>
              <a:t>обучающихся, чел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Word]Лист1'!$C$11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Word]Лист1'!$B$12:$B$15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'[Диаграмма в Microsoft Word]Лист1'!$C$12:$C$15</c:f>
              <c:numCache>
                <c:formatCode>General</c:formatCode>
                <c:ptCount val="4"/>
                <c:pt idx="0">
                  <c:v>208</c:v>
                </c:pt>
                <c:pt idx="1">
                  <c:v>189</c:v>
                </c:pt>
                <c:pt idx="2">
                  <c:v>185</c:v>
                </c:pt>
                <c:pt idx="3">
                  <c:v>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293248"/>
        <c:axId val="118294784"/>
      </c:barChart>
      <c:catAx>
        <c:axId val="118293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8294784"/>
        <c:crosses val="autoZero"/>
        <c:auto val="1"/>
        <c:lblAlgn val="ctr"/>
        <c:lblOffset val="100"/>
        <c:noMultiLvlLbl val="0"/>
      </c:catAx>
      <c:valAx>
        <c:axId val="1182947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82932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Количество случаев острых заболеваний по годам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Лист2!$C$48</c:f>
              <c:strCache>
                <c:ptCount val="1"/>
                <c:pt idx="0">
                  <c:v>Всего случаев острых заболеваний за отчетный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Лист2!$D$47:$G$47</c:f>
              <c:strCache>
                <c:ptCount val="4"/>
                <c:pt idx="0">
                  <c:v>2017г</c:v>
                </c:pt>
                <c:pt idx="1">
                  <c:v>2018г</c:v>
                </c:pt>
                <c:pt idx="2">
                  <c:v>2019г </c:v>
                </c:pt>
                <c:pt idx="3">
                  <c:v>2020г</c:v>
                </c:pt>
              </c:strCache>
            </c:strRef>
          </c:cat>
          <c:val>
            <c:numRef>
              <c:f>Лист2!$D$48:$G$48</c:f>
              <c:numCache>
                <c:formatCode>General</c:formatCode>
                <c:ptCount val="4"/>
                <c:pt idx="0">
                  <c:v>140</c:v>
                </c:pt>
                <c:pt idx="1">
                  <c:v>109</c:v>
                </c:pt>
                <c:pt idx="2">
                  <c:v>120</c:v>
                </c:pt>
                <c:pt idx="3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519296"/>
        <c:axId val="120525184"/>
        <c:axId val="0"/>
      </c:bar3DChart>
      <c:catAx>
        <c:axId val="120519296"/>
        <c:scaling>
          <c:orientation val="minMax"/>
        </c:scaling>
        <c:delete val="0"/>
        <c:axPos val="b"/>
        <c:majorTickMark val="out"/>
        <c:minorTickMark val="none"/>
        <c:tickLblPos val="nextTo"/>
        <c:crossAx val="120525184"/>
        <c:crosses val="autoZero"/>
        <c:auto val="1"/>
        <c:lblAlgn val="ctr"/>
        <c:lblOffset val="100"/>
        <c:noMultiLvlLbl val="0"/>
      </c:catAx>
      <c:valAx>
        <c:axId val="120525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519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545221015930827"/>
          <c:y val="1.6887623655012216E-2"/>
          <c:w val="0.38992272071294415"/>
          <c:h val="0.85520426118625481"/>
        </c:manualLayout>
      </c:layout>
      <c:overlay val="0"/>
      <c:txPr>
        <a:bodyPr/>
        <a:lstStyle/>
        <a:p>
          <a:pPr>
            <a:defRPr sz="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Квалификационный уровень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explosion val="3"/>
            <c:spPr>
              <a:solidFill>
                <a:srgbClr val="1FED50"/>
              </a:solidFill>
            </c:spPr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Высшая квалификационная категория</c:v>
                </c:pt>
                <c:pt idx="1">
                  <c:v>Первая квалификационная категория</c:v>
                </c:pt>
                <c:pt idx="3">
                  <c:v>соответствуют занимаемой должности</c:v>
                </c:pt>
                <c:pt idx="4">
                  <c:v>стажеры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0.52</c:v>
                </c:pt>
                <c:pt idx="1">
                  <c:v>0.312</c:v>
                </c:pt>
                <c:pt idx="3">
                  <c:v>4.1000000000000002E-2</c:v>
                </c:pt>
                <c:pt idx="4">
                  <c:v>0.125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 err="1" smtClean="0">
                <a:solidFill>
                  <a:srgbClr val="002060"/>
                </a:solidFill>
              </a:rPr>
              <a:t>т.ч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baseline="0" dirty="0" smtClean="0">
                <a:solidFill>
                  <a:srgbClr val="002060"/>
                </a:solidFill>
              </a:rPr>
              <a:t>учителей-логопедов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8130369543129088"/>
          <c:y val="0.1081846690978143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Квалификационный уровень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explosion val="3"/>
            <c:spPr>
              <a:solidFill>
                <a:srgbClr val="1FED50"/>
              </a:solidFill>
            </c:spPr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Высшая квалификационная категория</c:v>
                </c:pt>
                <c:pt idx="1">
                  <c:v>Первая квалификационная категория</c:v>
                </c:pt>
                <c:pt idx="3">
                  <c:v>соответствуют занимаемой должности</c:v>
                </c:pt>
                <c:pt idx="4">
                  <c:v>стажеры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0.35</c:v>
                </c:pt>
                <c:pt idx="1">
                  <c:v>0.25</c:v>
                </c:pt>
                <c:pt idx="3">
                  <c:v>0.1</c:v>
                </c:pt>
                <c:pt idx="4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 err="1" smtClean="0">
                <a:solidFill>
                  <a:srgbClr val="002060"/>
                </a:solidFill>
              </a:rPr>
              <a:t>т.ч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baseline="0" dirty="0" smtClean="0">
                <a:solidFill>
                  <a:srgbClr val="002060"/>
                </a:solidFill>
              </a:rPr>
              <a:t>учителей-логопедов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8130369543129088"/>
          <c:y val="0.1081846690978143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8945536"/>
        <c:axId val="129004672"/>
      </c:barChart>
      <c:catAx>
        <c:axId val="128945536"/>
        <c:scaling>
          <c:orientation val="minMax"/>
        </c:scaling>
        <c:delete val="0"/>
        <c:axPos val="b"/>
        <c:majorTickMark val="out"/>
        <c:minorTickMark val="none"/>
        <c:tickLblPos val="nextTo"/>
        <c:crossAx val="129004672"/>
        <c:crosses val="autoZero"/>
        <c:auto val="1"/>
        <c:lblAlgn val="ctr"/>
        <c:lblOffset val="100"/>
        <c:noMultiLvlLbl val="0"/>
      </c:catAx>
      <c:valAx>
        <c:axId val="1290046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28945536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Лист1!$C$4</c:f>
              <c:strCache>
                <c:ptCount val="1"/>
                <c:pt idx="0">
                  <c:v>Кол-во обучающихся</c:v>
                </c:pt>
              </c:strCache>
            </c:strRef>
          </c:tx>
          <c:invertIfNegative val="0"/>
          <c:cat>
            <c:strRef>
              <c:f>Лист1!$B$5:$B$8</c:f>
              <c:strCache>
                <c:ptCount val="4"/>
                <c:pt idx="0">
                  <c:v>2017-2018</c:v>
                </c:pt>
                <c:pt idx="1">
                  <c:v>2018-2019.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Лист1!$C$5:$C$8</c:f>
            </c:numRef>
          </c:val>
        </c:ser>
        <c:ser>
          <c:idx val="1"/>
          <c:order val="1"/>
          <c:tx>
            <c:strRef>
              <c:f>Лист1!$D$4</c:f>
              <c:strCache>
                <c:ptCount val="1"/>
                <c:pt idx="0">
                  <c:v>Мальчики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Лист1!$B$5:$B$8</c:f>
              <c:strCache>
                <c:ptCount val="4"/>
                <c:pt idx="0">
                  <c:v>2017-2018</c:v>
                </c:pt>
                <c:pt idx="1">
                  <c:v>2018-2019.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Лист1!$D$5:$D$8</c:f>
              <c:numCache>
                <c:formatCode>General</c:formatCode>
                <c:ptCount val="4"/>
                <c:pt idx="0">
                  <c:v>168</c:v>
                </c:pt>
                <c:pt idx="1">
                  <c:v>149</c:v>
                </c:pt>
                <c:pt idx="2">
                  <c:v>143</c:v>
                </c:pt>
                <c:pt idx="3">
                  <c:v>146</c:v>
                </c:pt>
              </c:numCache>
            </c:numRef>
          </c:val>
        </c:ser>
        <c:ser>
          <c:idx val="2"/>
          <c:order val="2"/>
          <c:tx>
            <c:strRef>
              <c:f>Лист1!$E$4</c:f>
              <c:strCache>
                <c:ptCount val="1"/>
                <c:pt idx="0">
                  <c:v>Девочки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Лист1!$B$5:$B$8</c:f>
              <c:strCache>
                <c:ptCount val="4"/>
                <c:pt idx="0">
                  <c:v>2017-2018</c:v>
                </c:pt>
                <c:pt idx="1">
                  <c:v>2018-2019.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Лист1!$E$5:$E$8</c:f>
              <c:numCache>
                <c:formatCode>General</c:formatCode>
                <c:ptCount val="4"/>
                <c:pt idx="0">
                  <c:v>44</c:v>
                </c:pt>
                <c:pt idx="1">
                  <c:v>40</c:v>
                </c:pt>
                <c:pt idx="2">
                  <c:v>40</c:v>
                </c:pt>
                <c:pt idx="3">
                  <c:v>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8821248"/>
        <c:axId val="118822784"/>
      </c:barChart>
      <c:catAx>
        <c:axId val="118821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8822784"/>
        <c:crosses val="autoZero"/>
        <c:auto val="1"/>
        <c:lblAlgn val="ctr"/>
        <c:lblOffset val="100"/>
        <c:noMultiLvlLbl val="0"/>
      </c:catAx>
      <c:valAx>
        <c:axId val="1188227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882124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9488000"/>
        <c:axId val="129489536"/>
      </c:barChart>
      <c:catAx>
        <c:axId val="129488000"/>
        <c:scaling>
          <c:orientation val="minMax"/>
        </c:scaling>
        <c:delete val="0"/>
        <c:axPos val="b"/>
        <c:majorTickMark val="out"/>
        <c:minorTickMark val="none"/>
        <c:tickLblPos val="nextTo"/>
        <c:crossAx val="129489536"/>
        <c:crosses val="autoZero"/>
        <c:auto val="1"/>
        <c:lblAlgn val="ctr"/>
        <c:lblOffset val="100"/>
        <c:noMultiLvlLbl val="0"/>
      </c:catAx>
      <c:valAx>
        <c:axId val="12948953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29488000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Начальная ступень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2019-2020 учебный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Основная ступень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2019-2020 учебный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059648"/>
        <c:axId val="130065536"/>
      </c:barChart>
      <c:catAx>
        <c:axId val="130059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065536"/>
        <c:crosses val="autoZero"/>
        <c:auto val="1"/>
        <c:lblAlgn val="ctr"/>
        <c:lblOffset val="100"/>
        <c:noMultiLvlLbl val="0"/>
      </c:catAx>
      <c:valAx>
        <c:axId val="130065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05964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Word]Лист1'!$B$13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'[Диаграмма в Microsoft Word]Лист1'!$C$11:$G$12</c:f>
              <c:multiLvlStrCache>
                <c:ptCount val="5"/>
                <c:lvl>
                  <c:pt idx="1">
                    <c:v>Общеинтеллект</c:v>
                  </c:pt>
                  <c:pt idx="2">
                    <c:v>Духовно-нравств, социальное</c:v>
                  </c:pt>
                  <c:pt idx="3">
                    <c:v>Общекульт</c:v>
                  </c:pt>
                  <c:pt idx="4">
                    <c:v>Спортивно-оздоров</c:v>
                  </c:pt>
                </c:lvl>
                <c:lvl>
                  <c:pt idx="0">
                    <c:v>Всего ВУД</c:v>
                  </c:pt>
                  <c:pt idx="1">
                    <c:v>Внеурочная  деятельность  по направлениям</c:v>
                  </c:pt>
                </c:lvl>
              </c:multiLvlStrCache>
            </c:multiLvlStrRef>
          </c:cat>
          <c:val>
            <c:numRef>
              <c:f>'[Диаграмма в Microsoft Word]Лист1'!$C$13:$G$13</c:f>
              <c:numCache>
                <c:formatCode>General</c:formatCode>
                <c:ptCount val="5"/>
                <c:pt idx="0">
                  <c:v>22</c:v>
                </c:pt>
                <c:pt idx="1">
                  <c:v>10</c:v>
                </c:pt>
                <c:pt idx="2">
                  <c:v>3</c:v>
                </c:pt>
                <c:pt idx="3">
                  <c:v>8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Word]Лист1'!$B$14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'[Диаграмма в Microsoft Word]Лист1'!$C$11:$G$12</c:f>
              <c:multiLvlStrCache>
                <c:ptCount val="5"/>
                <c:lvl>
                  <c:pt idx="1">
                    <c:v>Общеинтеллект</c:v>
                  </c:pt>
                  <c:pt idx="2">
                    <c:v>Духовно-нравств, социальное</c:v>
                  </c:pt>
                  <c:pt idx="3">
                    <c:v>Общекульт</c:v>
                  </c:pt>
                  <c:pt idx="4">
                    <c:v>Спортивно-оздоров</c:v>
                  </c:pt>
                </c:lvl>
                <c:lvl>
                  <c:pt idx="0">
                    <c:v>Всего ВУД</c:v>
                  </c:pt>
                  <c:pt idx="1">
                    <c:v>Внеурочная  деятельность  по направлениям</c:v>
                  </c:pt>
                </c:lvl>
              </c:multiLvlStrCache>
            </c:multiLvlStrRef>
          </c:cat>
          <c:val>
            <c:numRef>
              <c:f>'[Диаграмма в Microsoft Word]Лист1'!$C$14:$G$14</c:f>
              <c:numCache>
                <c:formatCode>General</c:formatCode>
                <c:ptCount val="5"/>
                <c:pt idx="0">
                  <c:v>31</c:v>
                </c:pt>
                <c:pt idx="1">
                  <c:v>18</c:v>
                </c:pt>
                <c:pt idx="2">
                  <c:v>3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Word]Лист1'!$B$15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'[Диаграмма в Microsoft Word]Лист1'!$C$11:$G$12</c:f>
              <c:multiLvlStrCache>
                <c:ptCount val="5"/>
                <c:lvl>
                  <c:pt idx="1">
                    <c:v>Общеинтеллект</c:v>
                  </c:pt>
                  <c:pt idx="2">
                    <c:v>Духовно-нравств, социальное</c:v>
                  </c:pt>
                  <c:pt idx="3">
                    <c:v>Общекульт</c:v>
                  </c:pt>
                  <c:pt idx="4">
                    <c:v>Спортивно-оздоров</c:v>
                  </c:pt>
                </c:lvl>
                <c:lvl>
                  <c:pt idx="0">
                    <c:v>Всего ВУД</c:v>
                  </c:pt>
                  <c:pt idx="1">
                    <c:v>Внеурочная  деятельность  по направлениям</c:v>
                  </c:pt>
                </c:lvl>
              </c:multiLvlStrCache>
            </c:multiLvlStrRef>
          </c:cat>
          <c:val>
            <c:numRef>
              <c:f>'[Диаграмма в Microsoft Word]Лист1'!$C$15:$G$15</c:f>
              <c:numCache>
                <c:formatCode>General</c:formatCode>
                <c:ptCount val="5"/>
                <c:pt idx="0">
                  <c:v>59</c:v>
                </c:pt>
                <c:pt idx="1">
                  <c:v>25</c:v>
                </c:pt>
                <c:pt idx="2">
                  <c:v>12</c:v>
                </c:pt>
                <c:pt idx="3">
                  <c:v>19</c:v>
                </c:pt>
                <c:pt idx="4">
                  <c:v>3</c:v>
                </c:pt>
              </c:numCache>
            </c:numRef>
          </c:val>
        </c:ser>
        <c:ser>
          <c:idx val="3"/>
          <c:order val="3"/>
          <c:tx>
            <c:strRef>
              <c:f>'[Диаграмма в Microsoft Word]Лист1'!$B$16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'[Диаграмма в Microsoft Word]Лист1'!$C$11:$G$12</c:f>
              <c:multiLvlStrCache>
                <c:ptCount val="5"/>
                <c:lvl>
                  <c:pt idx="1">
                    <c:v>Общеинтеллект</c:v>
                  </c:pt>
                  <c:pt idx="2">
                    <c:v>Духовно-нравств, социальное</c:v>
                  </c:pt>
                  <c:pt idx="3">
                    <c:v>Общекульт</c:v>
                  </c:pt>
                  <c:pt idx="4">
                    <c:v>Спортивно-оздоров</c:v>
                  </c:pt>
                </c:lvl>
                <c:lvl>
                  <c:pt idx="0">
                    <c:v>Всего ВУД</c:v>
                  </c:pt>
                  <c:pt idx="1">
                    <c:v>Внеурочная  деятельность  по направлениям</c:v>
                  </c:pt>
                </c:lvl>
              </c:multiLvlStrCache>
            </c:multiLvlStrRef>
          </c:cat>
          <c:val>
            <c:numRef>
              <c:f>'[Диаграмма в Microsoft Word]Лист1'!$C$16:$G$16</c:f>
              <c:numCache>
                <c:formatCode>General</c:formatCode>
                <c:ptCount val="5"/>
                <c:pt idx="0">
                  <c:v>54</c:v>
                </c:pt>
                <c:pt idx="1">
                  <c:v>18</c:v>
                </c:pt>
                <c:pt idx="2">
                  <c:v>14</c:v>
                </c:pt>
                <c:pt idx="3">
                  <c:v>16</c:v>
                </c:pt>
                <c:pt idx="4">
                  <c:v>6</c:v>
                </c:pt>
              </c:numCache>
            </c:numRef>
          </c:val>
        </c:ser>
        <c:ser>
          <c:idx val="4"/>
          <c:order val="4"/>
          <c:tx>
            <c:strRef>
              <c:f>'[Диаграмма в Microsoft Word]Лист1'!$B$17</c:f>
              <c:strCache>
                <c:ptCount val="1"/>
                <c:pt idx="0">
                  <c:v> ( I полугодие)</c:v>
                </c:pt>
              </c:strCache>
            </c:strRef>
          </c:tx>
          <c:invertIfNegative val="0"/>
          <c:cat>
            <c:multiLvlStrRef>
              <c:f>'[Диаграмма в Microsoft Word]Лист1'!$C$11:$G$12</c:f>
              <c:multiLvlStrCache>
                <c:ptCount val="5"/>
                <c:lvl>
                  <c:pt idx="1">
                    <c:v>Общеинтеллект</c:v>
                  </c:pt>
                  <c:pt idx="2">
                    <c:v>Духовно-нравств, социальное</c:v>
                  </c:pt>
                  <c:pt idx="3">
                    <c:v>Общекульт</c:v>
                  </c:pt>
                  <c:pt idx="4">
                    <c:v>Спортивно-оздоров</c:v>
                  </c:pt>
                </c:lvl>
                <c:lvl>
                  <c:pt idx="0">
                    <c:v>Всего ВУД</c:v>
                  </c:pt>
                  <c:pt idx="1">
                    <c:v>Внеурочная  деятельность  по направлениям</c:v>
                  </c:pt>
                </c:lvl>
              </c:multiLvlStrCache>
            </c:multiLvlStrRef>
          </c:cat>
          <c:val>
            <c:numRef>
              <c:f>'[Диаграмма в Microsoft Word]Лист1'!$C$17:$G$17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452480"/>
        <c:axId val="130462464"/>
      </c:barChart>
      <c:catAx>
        <c:axId val="130452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30462464"/>
        <c:crosses val="autoZero"/>
        <c:auto val="1"/>
        <c:lblAlgn val="ctr"/>
        <c:lblOffset val="100"/>
        <c:noMultiLvlLbl val="0"/>
      </c:catAx>
      <c:valAx>
        <c:axId val="130462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45248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noFill/>
        </a:ln>
      </c:spPr>
    </c:plotArea>
    <c:legend>
      <c:legendPos val="t"/>
      <c:legendEntry>
        <c:idx val="4"/>
        <c:delete val="1"/>
      </c:legendEntry>
      <c:layout>
        <c:manualLayout>
          <c:xMode val="edge"/>
          <c:yMode val="edge"/>
          <c:x val="0.15469085781753006"/>
          <c:y val="2.15633423180593E-2"/>
          <c:w val="0.68630311987700565"/>
          <c:h val="9.0145241278802413E-2"/>
        </c:manualLayout>
      </c:layout>
      <c:overlay val="0"/>
      <c:txPr>
        <a:bodyPr/>
        <a:lstStyle/>
        <a:p>
          <a:pPr>
            <a:defRPr sz="16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911273197514797E-2"/>
          <c:y val="7.7365516846564369E-2"/>
          <c:w val="0.92480960164362491"/>
          <c:h val="0.60022701265507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из многодетных семей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</c:v>
                </c:pt>
                <c:pt idx="1">
                  <c:v>74</c:v>
                </c:pt>
                <c:pt idx="2">
                  <c:v>80</c:v>
                </c:pt>
                <c:pt idx="3">
                  <c:v>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Опекаемые дети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Дети, проживающие в малообеспеченных семьях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109</c:v>
                </c:pt>
                <c:pt idx="1">
                  <c:v>81</c:v>
                </c:pt>
                <c:pt idx="2">
                  <c:v>76</c:v>
                </c:pt>
                <c:pt idx="3">
                  <c:v>67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Дети, проживающие в «неполных» семьях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71</c:v>
                </c:pt>
                <c:pt idx="1">
                  <c:v>43</c:v>
                </c:pt>
                <c:pt idx="2">
                  <c:v>44</c:v>
                </c:pt>
                <c:pt idx="3">
                  <c:v>45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Дети, проживающие в «полных» семьях</c:v>
                </c:pt>
              </c:strCache>
            </c:strRef>
          </c:tx>
          <c:spPr>
            <a:solidFill>
              <a:srgbClr val="39E77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 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133</c:v>
                </c:pt>
                <c:pt idx="1">
                  <c:v>126</c:v>
                </c:pt>
                <c:pt idx="2">
                  <c:v>135</c:v>
                </c:pt>
                <c:pt idx="3">
                  <c:v>132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9"/>
        <c:overlap val="-8"/>
        <c:axId val="120763520"/>
        <c:axId val="120765056"/>
      </c:barChart>
      <c:catAx>
        <c:axId val="12076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20765056"/>
        <c:crossesAt val="0"/>
        <c:auto val="1"/>
        <c:lblAlgn val="ctr"/>
        <c:lblOffset val="100"/>
        <c:tickMarkSkip val="2"/>
        <c:noMultiLvlLbl val="0"/>
      </c:catAx>
      <c:valAx>
        <c:axId val="120765056"/>
        <c:scaling>
          <c:orientation val="minMax"/>
          <c:max val="176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обучающихся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20763520"/>
        <c:crosses val="autoZero"/>
        <c:crossBetween val="between"/>
        <c:majorUnit val="10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35172965190103E-2"/>
          <c:y val="0.75810712595479068"/>
          <c:w val="0.97987261233734846"/>
          <c:h val="0.224866709696053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2019-2020</a:t>
            </a:r>
            <a:r>
              <a:rPr lang="ru-RU" sz="1200"/>
              <a:t> учебный год</a:t>
            </a:r>
            <a:endParaRPr lang="en-US" sz="1200"/>
          </a:p>
        </c:rich>
      </c:tx>
      <c:layout>
        <c:manualLayout>
          <c:xMode val="edge"/>
          <c:yMode val="edge"/>
          <c:x val="0.25833479293986567"/>
          <c:y val="0.93928930205038219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Лист2!$B$7</c:f>
              <c:strCache>
                <c:ptCount val="1"/>
                <c:pt idx="0">
                  <c:v>2019-2020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/>
                      <a:t>1 группа</a:t>
                    </a:r>
                    <a:r>
                      <a:rPr lang="ru-RU" sz="1000" baseline="0"/>
                      <a:t> </a:t>
                    </a:r>
                    <a:r>
                      <a:rPr lang="en-US" sz="1000"/>
                      <a:t>0</a:t>
                    </a:r>
                    <a:r>
                      <a:rPr lang="ru-RU" sz="10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/>
                      <a:t>2 группа </a:t>
                    </a:r>
                    <a:r>
                      <a:rPr lang="en-US" sz="1000"/>
                      <a:t>0</a:t>
                    </a:r>
                    <a:r>
                      <a:rPr lang="ru-RU" sz="10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8552742090691157"/>
                  <c:y val="0.14690749382255044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3 группа</a:t>
                    </a:r>
                    <a:r>
                      <a:rPr lang="ru-RU" sz="1000" baseline="0"/>
                      <a:t> </a:t>
                    </a:r>
                    <a:r>
                      <a:rPr lang="en-US" sz="1000"/>
                      <a:t>31,1</a:t>
                    </a:r>
                    <a:r>
                      <a:rPr lang="ru-RU" sz="1000"/>
                      <a:t>%</a:t>
                    </a:r>
                    <a:endParaRPr lang="en-US" sz="1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109579169058311"/>
                  <c:y val="-0.1720604946575175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4 группа</a:t>
                    </a:r>
                    <a:r>
                      <a:rPr lang="ru-RU" sz="1000" baseline="0"/>
                      <a:t> </a:t>
                    </a:r>
                    <a:r>
                      <a:rPr lang="en-US" sz="1000"/>
                      <a:t>56,3</a:t>
                    </a:r>
                    <a:r>
                      <a:rPr lang="ru-RU" sz="1000"/>
                      <a:t>%</a:t>
                    </a:r>
                    <a:endParaRPr lang="en-US" sz="1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0499578472667724"/>
                  <c:y val="0.17377269154403291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5 группа </a:t>
                    </a:r>
                    <a:r>
                      <a:rPr lang="en-US" sz="1000"/>
                      <a:t>12,6</a:t>
                    </a:r>
                    <a:r>
                      <a:rPr lang="ru-RU" sz="1000"/>
                      <a:t>%</a:t>
                    </a:r>
                    <a:endParaRPr lang="en-US" sz="1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Лист2!$C$5:$L$6</c:f>
              <c:strCache>
                <c:ptCount val="5"/>
                <c:pt idx="0">
                  <c:v>%</c:v>
                </c:pt>
                <c:pt idx="1">
                  <c:v>%</c:v>
                </c:pt>
                <c:pt idx="2">
                  <c:v>%</c:v>
                </c:pt>
                <c:pt idx="3">
                  <c:v>%</c:v>
                </c:pt>
                <c:pt idx="4">
                  <c:v>%</c:v>
                </c:pt>
              </c:strCache>
            </c:strRef>
          </c:cat>
          <c:val>
            <c:numRef>
              <c:f>Лист2!$C$7:$L$7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31.1</c:v>
                </c:pt>
                <c:pt idx="3">
                  <c:v>56.3</c:v>
                </c:pt>
                <c:pt idx="4">
                  <c:v>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2020-2021</a:t>
            </a:r>
            <a:r>
              <a:rPr lang="ru-RU" sz="1200"/>
              <a:t> учебный год</a:t>
            </a:r>
            <a:endParaRPr lang="en-US" sz="1200"/>
          </a:p>
        </c:rich>
      </c:tx>
      <c:layout>
        <c:manualLayout>
          <c:xMode val="edge"/>
          <c:yMode val="edge"/>
          <c:x val="0.27585297425632888"/>
          <c:y val="0.94025810071154148"/>
        </c:manualLayout>
      </c:layout>
      <c:overlay val="0"/>
    </c:title>
    <c:autoTitleDeleted val="0"/>
    <c:plotArea>
      <c:layout/>
      <c:pieChart>
        <c:varyColors val="1"/>
        <c:ser>
          <c:idx val="1"/>
          <c:order val="1"/>
          <c:tx>
            <c:strRef>
              <c:f>Лист2!$B$8</c:f>
              <c:strCache>
                <c:ptCount val="1"/>
                <c:pt idx="0">
                  <c:v>2020-2021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/>
                      <a:t>1 группа </a:t>
                    </a:r>
                    <a:r>
                      <a:rPr lang="en-US" sz="1000"/>
                      <a:t>0</a:t>
                    </a:r>
                    <a:r>
                      <a:rPr lang="ru-RU" sz="10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/>
                      <a:t>2 группа</a:t>
                    </a:r>
                    <a:r>
                      <a:rPr lang="ru-RU" sz="1000" baseline="0"/>
                      <a:t> </a:t>
                    </a:r>
                    <a:r>
                      <a:rPr lang="en-US" sz="1000"/>
                      <a:t>0</a:t>
                    </a:r>
                    <a:r>
                      <a:rPr lang="ru-RU" sz="10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4483718542778202"/>
                  <c:y val="1.4067676098222284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3 группа </a:t>
                    </a:r>
                    <a:r>
                      <a:rPr lang="en-US" sz="1000"/>
                      <a:t>51,9</a:t>
                    </a:r>
                    <a:r>
                      <a:rPr lang="ru-RU" sz="10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7470146849097082"/>
                  <c:y val="-1.0173104560046133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4 группа </a:t>
                    </a:r>
                    <a:r>
                      <a:rPr lang="en-US" sz="1000"/>
                      <a:t>47</a:t>
                    </a:r>
                    <a:r>
                      <a:rPr lang="ru-RU" sz="10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000"/>
                      <a:t>5 группа </a:t>
                    </a:r>
                    <a:r>
                      <a:rPr lang="en-US" sz="1000"/>
                      <a:t>1,1</a:t>
                    </a:r>
                    <a:r>
                      <a:rPr lang="ru-RU" sz="10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Лист2!$C$5:$L$6</c:f>
              <c:strCache>
                <c:ptCount val="5"/>
                <c:pt idx="0">
                  <c:v>%</c:v>
                </c:pt>
                <c:pt idx="1">
                  <c:v>%</c:v>
                </c:pt>
                <c:pt idx="2">
                  <c:v>%</c:v>
                </c:pt>
                <c:pt idx="3">
                  <c:v>%</c:v>
                </c:pt>
                <c:pt idx="4">
                  <c:v>%</c:v>
                </c:pt>
              </c:strCache>
            </c:strRef>
          </c:cat>
          <c:val>
            <c:numRef>
              <c:f>Лист2!$C$8:$L$8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51.9</c:v>
                </c:pt>
                <c:pt idx="3">
                  <c:v>47</c:v>
                </c:pt>
                <c:pt idx="4">
                  <c:v>1.1000000000000001</c:v>
                </c:pt>
              </c:numCache>
            </c:numRef>
          </c:val>
        </c:ser>
        <c:ser>
          <c:idx val="0"/>
          <c:order val="0"/>
          <c:tx>
            <c:strRef>
              <c:f>Лист2!$B$7</c:f>
              <c:strCache>
                <c:ptCount val="1"/>
                <c:pt idx="0">
                  <c:v>2019-2020</c:v>
                </c:pt>
              </c:strCache>
            </c:strRef>
          </c:tx>
          <c:cat>
            <c:strRef>
              <c:f>Лист2!$C$5:$L$6</c:f>
              <c:strCache>
                <c:ptCount val="5"/>
                <c:pt idx="0">
                  <c:v>%</c:v>
                </c:pt>
                <c:pt idx="1">
                  <c:v>%</c:v>
                </c:pt>
                <c:pt idx="2">
                  <c:v>%</c:v>
                </c:pt>
                <c:pt idx="3">
                  <c:v>%</c:v>
                </c:pt>
                <c:pt idx="4">
                  <c:v>%</c:v>
                </c:pt>
              </c:strCache>
            </c:strRef>
          </c:cat>
          <c:val>
            <c:numRef>
              <c:f>Лист2!$C$7:$L$7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31.1</c:v>
                </c:pt>
                <c:pt idx="3">
                  <c:v>56.3</c:v>
                </c:pt>
                <c:pt idx="4">
                  <c:v>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multiLvlStrRef>
              <c:f>Лист1!$C$5:$D$19</c:f>
              <c:multiLvlStrCache>
                <c:ptCount val="15"/>
                <c:lvl>
                  <c:pt idx="0">
                    <c:v>Болезни нервной системы (РЭП, РОП ЦНС, СВЧГ)</c:v>
                  </c:pt>
                  <c:pt idx="1">
                    <c:v>Психические расстройства и расстройства поведения (РОП ЦНС с ИМН, ЭВН)</c:v>
                  </c:pt>
                  <c:pt idx="2">
                    <c:v>Болезни костно-мышечной системы и соединительной ткани (сколиозы, плоскостопие, деф.гр.кл)</c:v>
                  </c:pt>
                  <c:pt idx="3">
                    <c:v>Болезни глаза (миопии, астигматизм, ангиоретинопатии)</c:v>
                  </c:pt>
                  <c:pt idx="4">
                    <c:v>Болезни органов дыхания (Бронхиальная астма, хронический тонзиллит, аденоиды, ГНМ)</c:v>
                  </c:pt>
                  <c:pt idx="5">
                    <c:v>Болезни пищеварительной системы (мн.кариес, ДЖВП, хр.гастриты)</c:v>
                  </c:pt>
                  <c:pt idx="6">
                    <c:v>Болезни эндокринной системы (Дифф.зоб, ожирение, недостаточность веса)</c:v>
                  </c:pt>
                  <c:pt idx="7">
                    <c:v>Болезни сердечно-сосудистой системы и кровообращения (ВПС, ООО)</c:v>
                  </c:pt>
                  <c:pt idx="8">
                    <c:v>Врожденные аномалии развития (ВПС, ВПР ОМПС, Расщелина м.и тв.неба, верхн.губы)</c:v>
                  </c:pt>
                  <c:pt idx="9">
                    <c:v>Болезни мочеполовой системы (ИМВП, б-ни мужских пол.орг.наруш.менс.бол.женск.пол.орг.)</c:v>
                  </c:pt>
                  <c:pt idx="10">
                    <c:v>Болезни уха и слухового аппарата (тугоухость, отиты)</c:v>
                  </c:pt>
                  <c:pt idx="11">
                    <c:v>Болезни кожи и подкожно-жировой клетчатки (Атоп.дерматиты, экземы)</c:v>
                  </c:pt>
                  <c:pt idx="12">
                    <c:v>Болезни крови и кроветворных органов (ЖДА)</c:v>
                  </c:pt>
                  <c:pt idx="13">
                    <c:v>Новообразования</c:v>
                  </c:pt>
                  <c:pt idx="14">
                    <c:v>Травмы, отравления (посттравматич.деформации)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</c:lvl>
              </c:multiLvlStrCache>
            </c:multiLvlStrRef>
          </c:cat>
          <c:val>
            <c:numRef>
              <c:f>Лист1!$E$5:$E$19</c:f>
              <c:numCache>
                <c:formatCode>General</c:formatCode>
                <c:ptCount val="15"/>
                <c:pt idx="0">
                  <c:v>189</c:v>
                </c:pt>
                <c:pt idx="1">
                  <c:v>154</c:v>
                </c:pt>
                <c:pt idx="2">
                  <c:v>111</c:v>
                </c:pt>
                <c:pt idx="3">
                  <c:v>76</c:v>
                </c:pt>
                <c:pt idx="4">
                  <c:v>54</c:v>
                </c:pt>
                <c:pt idx="5">
                  <c:v>42</c:v>
                </c:pt>
                <c:pt idx="6">
                  <c:v>41</c:v>
                </c:pt>
                <c:pt idx="7">
                  <c:v>34</c:v>
                </c:pt>
                <c:pt idx="8">
                  <c:v>17</c:v>
                </c:pt>
                <c:pt idx="9">
                  <c:v>17</c:v>
                </c:pt>
                <c:pt idx="10">
                  <c:v>3</c:v>
                </c:pt>
                <c:pt idx="11">
                  <c:v>4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545221015930827"/>
          <c:y val="1.6887623655012216E-2"/>
          <c:w val="0.38992272071294415"/>
          <c:h val="0.85520426118625481"/>
        </c:manualLayout>
      </c:layout>
      <c:overlay val="0"/>
      <c:txPr>
        <a:bodyPr/>
        <a:lstStyle/>
        <a:p>
          <a:pPr>
            <a:defRPr sz="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multiLvlStrRef>
              <c:f>Лист1!$C$23:$D$37</c:f>
              <c:multiLvlStrCache>
                <c:ptCount val="15"/>
                <c:lvl>
                  <c:pt idx="0">
                    <c:v>Болезни нервной системы (РЭП, РОП ЦНС, СВЧГ)</c:v>
                  </c:pt>
                  <c:pt idx="1">
                    <c:v>Психические расстройства и расстройства поведения (РОП ЦНС с ИМН, ЭВН)</c:v>
                  </c:pt>
                  <c:pt idx="2">
                    <c:v>Болезни костно-мышечной системы и соединительной ткани (сколиозы, плоскостопие, деф.гр.кл)</c:v>
                  </c:pt>
                  <c:pt idx="3">
                    <c:v>Болезни глаза (миопии, астигматизм, ангиоретинопатии)</c:v>
                  </c:pt>
                  <c:pt idx="4">
                    <c:v>Болезни органов дыхания (Бронхиальная астма, хронический тонзиллит, аденоиды, ГНМ)</c:v>
                  </c:pt>
                  <c:pt idx="5">
                    <c:v>Болезни пищеварительной системы (мн.кариес, ДЖВП, хр.гастриты)</c:v>
                  </c:pt>
                  <c:pt idx="6">
                    <c:v>Болезни эндокринной системы (Дифф.зоб, ожирение, недостаточность веса)</c:v>
                  </c:pt>
                  <c:pt idx="7">
                    <c:v>Болезни сердечно-сосудистой системы и кровообращения (ВПС, ООО)</c:v>
                  </c:pt>
                  <c:pt idx="8">
                    <c:v>Врожденные аномалии развития (ВПС, ВПР ОМПС, Расщелина м.и тв.неба, верхн.губы)</c:v>
                  </c:pt>
                  <c:pt idx="9">
                    <c:v>Болезни мочеполовой системы (ИМВП, б-ни мужских пол.орг.наруш.менс.бол.женск.пол.орг.)</c:v>
                  </c:pt>
                  <c:pt idx="10">
                    <c:v>Болезни уха и слухового аппарата (тугоухость, отиты)</c:v>
                  </c:pt>
                  <c:pt idx="11">
                    <c:v>Болезни кожи и подкожно-жировой клетчатки (Атоп.дерматиты, экземы)</c:v>
                  </c:pt>
                  <c:pt idx="12">
                    <c:v>Болезни крови и кроветворных органов (ЖДА)</c:v>
                  </c:pt>
                  <c:pt idx="13">
                    <c:v>Новообразования</c:v>
                  </c:pt>
                  <c:pt idx="14">
                    <c:v>Травмы, отравления (посттравматич.деформации)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</c:lvl>
              </c:multiLvlStrCache>
            </c:multiLvlStrRef>
          </c:cat>
          <c:val>
            <c:numRef>
              <c:f>Лист1!$E$23:$E$37</c:f>
              <c:numCache>
                <c:formatCode>General</c:formatCode>
                <c:ptCount val="15"/>
                <c:pt idx="0">
                  <c:v>165</c:v>
                </c:pt>
                <c:pt idx="1">
                  <c:v>163</c:v>
                </c:pt>
                <c:pt idx="2">
                  <c:v>59</c:v>
                </c:pt>
                <c:pt idx="3">
                  <c:v>68</c:v>
                </c:pt>
                <c:pt idx="4">
                  <c:v>36</c:v>
                </c:pt>
                <c:pt idx="5">
                  <c:v>52</c:v>
                </c:pt>
                <c:pt idx="6">
                  <c:v>76</c:v>
                </c:pt>
                <c:pt idx="7">
                  <c:v>37</c:v>
                </c:pt>
                <c:pt idx="8">
                  <c:v>19</c:v>
                </c:pt>
                <c:pt idx="9">
                  <c:v>13</c:v>
                </c:pt>
                <c:pt idx="10">
                  <c:v>4</c:v>
                </c:pt>
                <c:pt idx="11">
                  <c:v>0</c:v>
                </c:pt>
                <c:pt idx="12">
                  <c:v>3</c:v>
                </c:pt>
                <c:pt idx="13">
                  <c:v>0</c:v>
                </c:pt>
                <c:pt idx="1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546525323910486"/>
          <c:y val="4.5234695638007166E-3"/>
          <c:w val="0.34040047114252059"/>
          <c:h val="0.87398441321724529"/>
        </c:manualLayout>
      </c:layout>
      <c:overlay val="0"/>
      <c:txPr>
        <a:bodyPr/>
        <a:lstStyle/>
        <a:p>
          <a:pPr>
            <a:defRPr sz="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545221015930827"/>
          <c:y val="1.6887623655012216E-2"/>
          <c:w val="0.38992272071294415"/>
          <c:h val="0.85520426118625481"/>
        </c:manualLayout>
      </c:layout>
      <c:overlay val="0"/>
      <c:txPr>
        <a:bodyPr/>
        <a:lstStyle/>
        <a:p>
          <a:pPr>
            <a:defRPr sz="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545221015930827"/>
          <c:y val="1.6887623655012216E-2"/>
          <c:w val="0.38992272071294415"/>
          <c:h val="0.85520426118625481"/>
        </c:manualLayout>
      </c:layout>
      <c:overlay val="0"/>
      <c:txPr>
        <a:bodyPr/>
        <a:lstStyle/>
        <a:p>
          <a:pPr>
            <a:defRPr sz="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3469D-B6CA-4A46-8C40-17B361EB6041}" type="doc">
      <dgm:prSet loTypeId="urn:microsoft.com/office/officeart/2005/8/layout/target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1B00B6-4B9C-46F1-B414-92580B48481B}">
      <dgm:prSet phldrT="[Текст]"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2020-2021</a:t>
          </a:r>
          <a:endParaRPr lang="ru-RU" sz="3200" b="1" dirty="0">
            <a:latin typeface="+mj-lt"/>
          </a:endParaRPr>
        </a:p>
      </dgm:t>
    </dgm:pt>
    <dgm:pt modelId="{562C173B-65F1-4F2D-96C9-DC7233CDF1DC}" type="sibTrans" cxnId="{1DA1BFF2-9770-4AFA-8A3B-4248CAAC092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92B9423-A9A4-4C18-BA0E-396BB137D565}" type="parTrans" cxnId="{1DA1BFF2-9770-4AFA-8A3B-4248CAAC092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B19B6E28-E971-41DC-AC9D-DEE3633F4280}">
      <dgm:prSet phldrT="[Текст]"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2019-2020</a:t>
          </a:r>
          <a:endParaRPr lang="ru-RU" sz="3200" b="1" dirty="0">
            <a:latin typeface="+mj-lt"/>
          </a:endParaRPr>
        </a:p>
      </dgm:t>
    </dgm:pt>
    <dgm:pt modelId="{1A75976C-AE9A-48F8-8464-75FC44FB3B27}" type="sibTrans" cxnId="{371299CB-B184-47BC-A7E5-8042840BD3A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79F654F-24CB-4580-8172-8833B3BA4CFC}" type="parTrans" cxnId="{371299CB-B184-47BC-A7E5-8042840BD3A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0760D4E-4DF6-4735-9966-A1716E633B4D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E21F981F-C39D-4EE1-AFB9-57F2855BF7BF}" type="sibTrans" cxnId="{0D74C4DC-FA4D-493C-89A8-415EFC850E8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2139F8F-660E-4032-B50C-D1C8B99267E4}" type="parTrans" cxnId="{0D74C4DC-FA4D-493C-89A8-415EFC850E8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E045D4D-BBAA-448B-AB93-B6A78FC8106D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185 обучающихся</a:t>
          </a:r>
          <a:endParaRPr lang="ru-RU" sz="1400" dirty="0">
            <a:latin typeface="+mj-lt"/>
          </a:endParaRPr>
        </a:p>
      </dgm:t>
    </dgm:pt>
    <dgm:pt modelId="{5E0F4E7B-320D-4C83-BFA5-98B1CD27B9CD}" type="sibTrans" cxnId="{F12142FF-58DC-4E0D-BB11-12ED8DF49139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C66062B-E01A-46A0-A926-69F562E545EE}" type="parTrans" cxnId="{F12142FF-58DC-4E0D-BB11-12ED8DF49139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AE6370A-0482-4032-90CE-29849EC9B145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23 класса-комплекта</a:t>
          </a:r>
          <a:endParaRPr lang="ru-RU" sz="1400" dirty="0">
            <a:latin typeface="+mj-lt"/>
          </a:endParaRPr>
        </a:p>
      </dgm:t>
    </dgm:pt>
    <dgm:pt modelId="{AC677244-8BBD-41A5-A996-322A8FAC448C}" type="sibTrans" cxnId="{922BB877-118C-4B61-AA11-A9BFD0C37F2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2B4171FB-849A-4D8C-9975-1DF2FB526A7C}" type="parTrans" cxnId="{922BB877-118C-4B61-AA11-A9BFD0C37F2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54914356-85A7-42A1-8219-F70607F560C5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176 обучающихся</a:t>
          </a:r>
          <a:endParaRPr lang="ru-RU" sz="1400" dirty="0">
            <a:latin typeface="+mj-lt"/>
          </a:endParaRPr>
        </a:p>
      </dgm:t>
    </dgm:pt>
    <dgm:pt modelId="{FD27728F-527E-45F3-A0EB-7E17FD8CB2C7}" type="sibTrans" cxnId="{FD04B700-EB71-45C3-AC79-A4BF4450EEB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0C46A99-0567-4DDB-B612-66D3E1638C31}" type="parTrans" cxnId="{FD04B700-EB71-45C3-AC79-A4BF4450EEB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04F32BB9-16DB-466B-B15D-12CACEDCAD5D}">
      <dgm:prSet phldrT="[Текст]"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2016-2017 </a:t>
          </a:r>
          <a:endParaRPr lang="ru-RU" sz="3200" b="1" dirty="0">
            <a:latin typeface="+mj-lt"/>
          </a:endParaRPr>
        </a:p>
      </dgm:t>
    </dgm:pt>
    <dgm:pt modelId="{582F5274-6AF8-4FCA-9C9E-55662B7A60D3}" type="sibTrans" cxnId="{50B3B544-5140-4537-8DED-314DD362FB8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FE5ABE1-43C6-4508-A5CC-6FBBF1A500FE}" type="parTrans" cxnId="{50B3B544-5140-4537-8DED-314DD362FB8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C2E6A96-372C-4024-8F3F-5F7B5800BF7F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30461326-697E-4FFA-8832-334EB9464D4B}" type="sibTrans" cxnId="{23D86708-3E3A-4ABD-B35C-452D943092B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75F957F-8AB8-4CB8-BD7C-657B6C24A38A}" type="parTrans" cxnId="{23D86708-3E3A-4ABD-B35C-452D943092B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1AF2129-68EE-438D-A02C-A55CAA77326C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208 обучающихся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AE8BE71A-1CD8-4F85-ABA8-5A81024D5A52}" type="sibTrans" cxnId="{CF00A1C5-CCEE-439D-BFFB-AE58C14CCEA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0FBEDC3-AF47-479E-85B5-D4C492647CF7}" type="parTrans" cxnId="{CF00A1C5-CCEE-439D-BFFB-AE58C14CCEA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DB261C4-0BCB-4472-A1AD-AB0684A28AFB}">
      <dgm:prSet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2017-2018</a:t>
          </a:r>
          <a:endParaRPr lang="ru-RU" sz="3200" b="1" dirty="0">
            <a:latin typeface="+mj-lt"/>
            <a:cs typeface="Times New Roman" panose="02020603050405020304" pitchFamily="18" charset="0"/>
          </a:endParaRPr>
        </a:p>
      </dgm:t>
    </dgm:pt>
    <dgm:pt modelId="{7ACA83FB-B4B7-45FB-AA29-CE815F463275}" type="sibTrans" cxnId="{13DB4E6F-B0AC-4873-821E-DD725375A97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19AB3353-126F-4BF8-9FAA-4C8571AECC5B}" type="parTrans" cxnId="{13DB4E6F-B0AC-4873-821E-DD725375A97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2A316654-BA65-4EFE-8617-9CE0F1F9986A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27D9B394-F75B-4F69-9804-58B19CE3B289}" type="sibTrans" cxnId="{423E362D-233B-4876-A833-11BC485C4DF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25E318E-F77C-4411-8F08-44FE246DDF11}" type="parTrans" cxnId="{423E362D-233B-4876-A833-11BC485C4DF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8267008-55A3-48FC-8601-38A595695B23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dirty="0">
            <a:latin typeface="+mj-lt"/>
          </a:endParaRPr>
        </a:p>
      </dgm:t>
    </dgm:pt>
    <dgm:pt modelId="{3F9F539C-EF68-4132-884F-A85403C013FC}" type="sibTrans" cxnId="{93EC1DEE-91CC-48DE-8654-F6019D951BEC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00B41C1-0D1D-4751-B4B0-6F221B47DA23}" type="parTrans" cxnId="{93EC1DEE-91CC-48DE-8654-F6019D951BEC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0B9024F-145D-4609-ACE0-3976BF5A915A}">
      <dgm:prSet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2018-2019</a:t>
          </a:r>
          <a:endParaRPr lang="ru-RU" sz="3200" b="1" dirty="0">
            <a:latin typeface="+mj-lt"/>
            <a:cs typeface="Times New Roman" panose="02020603050405020304" pitchFamily="18" charset="0"/>
          </a:endParaRPr>
        </a:p>
      </dgm:t>
    </dgm:pt>
    <dgm:pt modelId="{E5882F64-A45A-416D-985E-C6C17FE8FD8B}" type="sibTrans" cxnId="{694735C7-95D1-4B10-89A6-EACA4D71EB6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E3CBEBD-CC0E-43F5-B84B-0E06E578DA0E}" type="parTrans" cxnId="{694735C7-95D1-4B10-89A6-EACA4D71EB6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BFD8004-BB5B-4328-A0BC-22E1F0FE435E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CEA45AB6-0AFF-45DB-986F-14D796472FDB}" type="sibTrans" cxnId="{2FAFD483-91B6-4E4F-93C8-0F0E377550C6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CDD3F36-9795-44C6-8891-CA2DC1B045F9}" type="parTrans" cxnId="{2FAFD483-91B6-4E4F-93C8-0F0E377550C6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C5A9D83-44B3-4F44-9895-654E8FE573C4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dirty="0">
            <a:latin typeface="+mj-lt"/>
          </a:endParaRPr>
        </a:p>
      </dgm:t>
    </dgm:pt>
    <dgm:pt modelId="{80653C54-7701-4E39-99A7-90C895A1BA13}" type="sibTrans" cxnId="{86A92CB1-ED13-47D8-973B-A84AE7DAB3B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92B86F0-E4E0-4F5A-9D9C-12635B5B5AAF}" type="parTrans" cxnId="{86A92CB1-ED13-47D8-973B-A84AE7DAB3B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12E26D6A-1ECD-4D1E-BEEE-2B22623CD373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DA9C8302-86AB-435C-8280-6D6C33B3B903}" type="parTrans" cxnId="{7F6A3922-BD04-4E5C-96C8-25BEBA6E21E1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FBDBF9C-F6AF-477D-84FB-25F6D469A945}" type="sibTrans" cxnId="{7F6A3922-BD04-4E5C-96C8-25BEBA6E21E1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6928597-DBF6-4AC3-91D8-D8EF805FBD50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7,7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FBA48680-40C4-4687-AFF1-482B6A9B2342}" type="parTrans" cxnId="{EBFD6D34-B4B7-41C3-ACB9-2DF1380922C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2C55C47-54DC-4FD2-8468-3AC8B6FB0F3F}" type="sibTrans" cxnId="{EBFD6D34-B4B7-41C3-ACB9-2DF1380922C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C3F82E85-85E6-418F-80B9-F03CEC313EC8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E0D27315-82D0-426A-8F4A-9C024701618D}" type="parTrans" cxnId="{DC6855DE-B66F-41CF-9E73-8AC7906FE51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E63E07E-A0C1-4B43-B068-386180D4ACD5}" type="sibTrans" cxnId="{DC6855DE-B66F-41CF-9E73-8AC7906FE51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01D7F02-EBF6-4BEB-8D55-BEAB03810C8A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8,6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5F2B10F1-862B-4EE5-89FA-C292CAE536E0}" type="parTrans" cxnId="{BF17F303-3134-4D99-95E2-B2FD85A2900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B6224BC-F446-4B30-8D3F-C7904E9AA0B8}" type="sibTrans" cxnId="{BF17F303-3134-4D99-95E2-B2FD85A2900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E56255A-8E37-44C9-9E78-4101CF848D41}">
      <dgm:prSet phldrT="[Текст]" custT="1"/>
      <dgm:spPr/>
      <dgm:t>
        <a:bodyPr/>
        <a:lstStyle/>
        <a:p>
          <a:r>
            <a:rPr lang="ru-RU" sz="1400" b="0" dirty="0" smtClean="0">
              <a:effectLst/>
              <a:latin typeface="+mj-lt"/>
            </a:rPr>
            <a:t>7,6 детей в среднем в классе</a:t>
          </a:r>
          <a:endParaRPr lang="ru-RU" sz="1400" b="0" dirty="0">
            <a:effectLst/>
            <a:latin typeface="+mj-lt"/>
          </a:endParaRPr>
        </a:p>
      </dgm:t>
    </dgm:pt>
    <dgm:pt modelId="{003C2129-12D8-458A-9153-6AFBD3FACFCB}" type="parTrans" cxnId="{48B8128C-88EB-44CA-A51C-B2FD377CC7AB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71AECED-FFBA-4C74-BA06-32E185D1A984}" type="sibTrans" cxnId="{48B8128C-88EB-44CA-A51C-B2FD377CC7AB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CB2D201-7FA5-4570-886E-8FAEFA8A401E}" type="pres">
      <dgm:prSet presAssocID="{0373469D-B6CA-4A46-8C40-17B361EB6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B8C6C-F4AC-4D96-8A50-77B548AE2F21}" type="pres">
      <dgm:prSet presAssocID="{831B00B6-4B9C-46F1-B414-92580B48481B}" presName="circle1" presStyleLbl="node1" presStyleIdx="0" presStyleCnt="5"/>
      <dgm:spPr/>
      <dgm:t>
        <a:bodyPr/>
        <a:lstStyle/>
        <a:p>
          <a:endParaRPr lang="ru-RU"/>
        </a:p>
      </dgm:t>
    </dgm:pt>
    <dgm:pt modelId="{47740691-E0FC-47CE-A60E-16D69A2D9714}" type="pres">
      <dgm:prSet presAssocID="{831B00B6-4B9C-46F1-B414-92580B48481B}" presName="space" presStyleCnt="0"/>
      <dgm:spPr/>
      <dgm:t>
        <a:bodyPr/>
        <a:lstStyle/>
        <a:p>
          <a:endParaRPr lang="ru-RU"/>
        </a:p>
      </dgm:t>
    </dgm:pt>
    <dgm:pt modelId="{9B6D8756-BBBC-4D99-A616-C90301265B80}" type="pres">
      <dgm:prSet presAssocID="{831B00B6-4B9C-46F1-B414-92580B48481B}" presName="rect1" presStyleLbl="alignAcc1" presStyleIdx="0" presStyleCnt="5"/>
      <dgm:spPr/>
      <dgm:t>
        <a:bodyPr/>
        <a:lstStyle/>
        <a:p>
          <a:endParaRPr lang="ru-RU"/>
        </a:p>
      </dgm:t>
    </dgm:pt>
    <dgm:pt modelId="{42588CD9-FB11-42BF-B922-E6923B3DDDE8}" type="pres">
      <dgm:prSet presAssocID="{B19B6E28-E971-41DC-AC9D-DEE3633F4280}" presName="vertSpace2" presStyleLbl="node1" presStyleIdx="0" presStyleCnt="5"/>
      <dgm:spPr/>
      <dgm:t>
        <a:bodyPr/>
        <a:lstStyle/>
        <a:p>
          <a:endParaRPr lang="ru-RU"/>
        </a:p>
      </dgm:t>
    </dgm:pt>
    <dgm:pt modelId="{6B787B26-6372-45BB-B496-A4D335665DDF}" type="pres">
      <dgm:prSet presAssocID="{B19B6E28-E971-41DC-AC9D-DEE3633F4280}" presName="circle2" presStyleLbl="node1" presStyleIdx="1" presStyleCnt="5"/>
      <dgm:spPr/>
      <dgm:t>
        <a:bodyPr/>
        <a:lstStyle/>
        <a:p>
          <a:endParaRPr lang="ru-RU"/>
        </a:p>
      </dgm:t>
    </dgm:pt>
    <dgm:pt modelId="{D21F7D12-6F00-4DF5-AC8A-943BE050B0B7}" type="pres">
      <dgm:prSet presAssocID="{B19B6E28-E971-41DC-AC9D-DEE3633F4280}" presName="rect2" presStyleLbl="alignAcc1" presStyleIdx="1" presStyleCnt="5"/>
      <dgm:spPr/>
      <dgm:t>
        <a:bodyPr/>
        <a:lstStyle/>
        <a:p>
          <a:endParaRPr lang="ru-RU"/>
        </a:p>
      </dgm:t>
    </dgm:pt>
    <dgm:pt modelId="{D9BA9F81-4775-4A48-A313-BD94F1DDA1C0}" type="pres">
      <dgm:prSet presAssocID="{E0B9024F-145D-4609-ACE0-3976BF5A915A}" presName="vertSpace3" presStyleLbl="node1" presStyleIdx="1" presStyleCnt="5"/>
      <dgm:spPr/>
      <dgm:t>
        <a:bodyPr/>
        <a:lstStyle/>
        <a:p>
          <a:endParaRPr lang="ru-RU"/>
        </a:p>
      </dgm:t>
    </dgm:pt>
    <dgm:pt modelId="{D8A6707B-28C3-4273-A835-35931F7C2EAB}" type="pres">
      <dgm:prSet presAssocID="{E0B9024F-145D-4609-ACE0-3976BF5A915A}" presName="circle3" presStyleLbl="node1" presStyleIdx="2" presStyleCnt="5"/>
      <dgm:spPr/>
      <dgm:t>
        <a:bodyPr/>
        <a:lstStyle/>
        <a:p>
          <a:endParaRPr lang="ru-RU"/>
        </a:p>
      </dgm:t>
    </dgm:pt>
    <dgm:pt modelId="{D21BA38F-1A54-47AA-96DC-9DC3F6970888}" type="pres">
      <dgm:prSet presAssocID="{E0B9024F-145D-4609-ACE0-3976BF5A915A}" presName="rect3" presStyleLbl="alignAcc1" presStyleIdx="2" presStyleCnt="5"/>
      <dgm:spPr/>
      <dgm:t>
        <a:bodyPr/>
        <a:lstStyle/>
        <a:p>
          <a:endParaRPr lang="ru-RU"/>
        </a:p>
      </dgm:t>
    </dgm:pt>
    <dgm:pt modelId="{67E80650-6C31-475B-9812-609F84297ED4}" type="pres">
      <dgm:prSet presAssocID="{DDB261C4-0BCB-4472-A1AD-AB0684A28AFB}" presName="vertSpace4" presStyleLbl="node1" presStyleIdx="2" presStyleCnt="5"/>
      <dgm:spPr/>
      <dgm:t>
        <a:bodyPr/>
        <a:lstStyle/>
        <a:p>
          <a:endParaRPr lang="ru-RU"/>
        </a:p>
      </dgm:t>
    </dgm:pt>
    <dgm:pt modelId="{CE26025A-25F8-4B22-A211-3B9D26881B4C}" type="pres">
      <dgm:prSet presAssocID="{DDB261C4-0BCB-4472-A1AD-AB0684A28AFB}" presName="circle4" presStyleLbl="node1" presStyleIdx="3" presStyleCnt="5"/>
      <dgm:spPr/>
      <dgm:t>
        <a:bodyPr/>
        <a:lstStyle/>
        <a:p>
          <a:endParaRPr lang="ru-RU"/>
        </a:p>
      </dgm:t>
    </dgm:pt>
    <dgm:pt modelId="{4AF862BF-53D0-41CE-A5AF-0572A0394984}" type="pres">
      <dgm:prSet presAssocID="{DDB261C4-0BCB-4472-A1AD-AB0684A28AFB}" presName="rect4" presStyleLbl="alignAcc1" presStyleIdx="3" presStyleCnt="5"/>
      <dgm:spPr/>
      <dgm:t>
        <a:bodyPr/>
        <a:lstStyle/>
        <a:p>
          <a:endParaRPr lang="ru-RU"/>
        </a:p>
      </dgm:t>
    </dgm:pt>
    <dgm:pt modelId="{DACCC519-228C-459D-9CB0-3B59D2A59B25}" type="pres">
      <dgm:prSet presAssocID="{04F32BB9-16DB-466B-B15D-12CACEDCAD5D}" presName="vertSpace5" presStyleLbl="node1" presStyleIdx="3" presStyleCnt="5"/>
      <dgm:spPr/>
      <dgm:t>
        <a:bodyPr/>
        <a:lstStyle/>
        <a:p>
          <a:endParaRPr lang="ru-RU"/>
        </a:p>
      </dgm:t>
    </dgm:pt>
    <dgm:pt modelId="{B9355702-CB64-479E-ADA6-9140BBB19A2C}" type="pres">
      <dgm:prSet presAssocID="{04F32BB9-16DB-466B-B15D-12CACEDCAD5D}" presName="circle5" presStyleLbl="node1" presStyleIdx="4" presStyleCnt="5"/>
      <dgm:spPr/>
      <dgm:t>
        <a:bodyPr/>
        <a:lstStyle/>
        <a:p>
          <a:endParaRPr lang="ru-RU"/>
        </a:p>
      </dgm:t>
    </dgm:pt>
    <dgm:pt modelId="{EE8A272C-85DC-48BC-86FA-6823D8551ACB}" type="pres">
      <dgm:prSet presAssocID="{04F32BB9-16DB-466B-B15D-12CACEDCAD5D}" presName="rect5" presStyleLbl="alignAcc1" presStyleIdx="4" presStyleCnt="5"/>
      <dgm:spPr/>
      <dgm:t>
        <a:bodyPr/>
        <a:lstStyle/>
        <a:p>
          <a:endParaRPr lang="ru-RU"/>
        </a:p>
      </dgm:t>
    </dgm:pt>
    <dgm:pt modelId="{426DE3BC-6AD6-45C8-B58F-9B605CF5CD38}" type="pres">
      <dgm:prSet presAssocID="{831B00B6-4B9C-46F1-B414-92580B48481B}" presName="rect1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1851D-BA96-4B51-B906-7728F5863CF2}" type="pres">
      <dgm:prSet presAssocID="{831B00B6-4B9C-46F1-B414-92580B48481B}" presName="rect1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D7975-8FEC-4FE2-BFA0-7606BEB5F60A}" type="pres">
      <dgm:prSet presAssocID="{B19B6E28-E971-41DC-AC9D-DEE3633F4280}" presName="rect2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A7F0E-D4DC-4482-8327-529E412B3458}" type="pres">
      <dgm:prSet presAssocID="{B19B6E28-E971-41DC-AC9D-DEE3633F4280}" presName="rect2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80B3E-556D-43FF-8E65-78B06BE0F895}" type="pres">
      <dgm:prSet presAssocID="{E0B9024F-145D-4609-ACE0-3976BF5A915A}" presName="rect3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DD12D-B255-4619-988B-2102C7D3FDA9}" type="pres">
      <dgm:prSet presAssocID="{E0B9024F-145D-4609-ACE0-3976BF5A915A}" presName="rect3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7EA58-B882-4D2D-AF32-6492670E40E4}" type="pres">
      <dgm:prSet presAssocID="{DDB261C4-0BCB-4472-A1AD-AB0684A28AFB}" presName="rect4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BED-0D0C-4B9F-AD8D-C54B9E115658}" type="pres">
      <dgm:prSet presAssocID="{DDB261C4-0BCB-4472-A1AD-AB0684A28AFB}" presName="rect4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6AE02-E5D3-4751-8AC2-5BA40D51CA8A}" type="pres">
      <dgm:prSet presAssocID="{04F32BB9-16DB-466B-B15D-12CACEDCAD5D}" presName="rect5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CFB15-064F-4949-853F-1F869F356A99}" type="pres">
      <dgm:prSet presAssocID="{04F32BB9-16DB-466B-B15D-12CACEDCAD5D}" presName="rect5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74E610-91FC-4BEA-8D40-B3E3006CDD6B}" type="presOf" srcId="{54914356-85A7-42A1-8219-F70607F560C5}" destId="{AC5CFB15-064F-4949-853F-1F869F356A99}" srcOrd="0" destOrd="0" presId="urn:microsoft.com/office/officeart/2005/8/layout/target3"/>
    <dgm:cxn modelId="{B418B090-D118-4422-8963-C0FF19AE4C67}" type="presOf" srcId="{9E56255A-8E37-44C9-9E78-4101CF848D41}" destId="{AC5CFB15-064F-4949-853F-1F869F356A99}" srcOrd="0" destOrd="2" presId="urn:microsoft.com/office/officeart/2005/8/layout/target3"/>
    <dgm:cxn modelId="{BF17F303-3134-4D99-95E2-B2FD85A29007}" srcId="{DDB261C4-0BCB-4472-A1AD-AB0684A28AFB}" destId="{F01D7F02-EBF6-4BEB-8D55-BEAB03810C8A}" srcOrd="2" destOrd="0" parTransId="{5F2B10F1-862B-4EE5-89FA-C292CAE536E0}" sibTransId="{EB6224BC-F446-4B30-8D3F-C7904E9AA0B8}"/>
    <dgm:cxn modelId="{CF00A1C5-CCEE-439D-BFFB-AE58C14CCEA2}" srcId="{DDB261C4-0BCB-4472-A1AD-AB0684A28AFB}" destId="{71AF2129-68EE-438D-A02C-A55CAA77326C}" srcOrd="0" destOrd="0" parTransId="{D0FBEDC3-AF47-479E-85B5-D4C492647CF7}" sibTransId="{AE8BE71A-1CD8-4F85-ABA8-5A81024D5A52}"/>
    <dgm:cxn modelId="{86A92CB1-ED13-47D8-973B-A84AE7DAB3BF}" srcId="{831B00B6-4B9C-46F1-B414-92580B48481B}" destId="{9C5A9D83-44B3-4F44-9895-654E8FE573C4}" srcOrd="0" destOrd="0" parTransId="{F92B86F0-E4E0-4F5A-9D9C-12635B5B5AAF}" sibTransId="{80653C54-7701-4E39-99A7-90C895A1BA13}"/>
    <dgm:cxn modelId="{922BB877-118C-4B61-AA11-A9BFD0C37F23}" srcId="{04F32BB9-16DB-466B-B15D-12CACEDCAD5D}" destId="{4AE6370A-0482-4032-90CE-29849EC9B145}" srcOrd="1" destOrd="0" parTransId="{2B4171FB-849A-4D8C-9975-1DF2FB526A7C}" sibTransId="{AC677244-8BBD-41A5-A996-322A8FAC448C}"/>
    <dgm:cxn modelId="{F21018AA-7B4B-46A2-9F26-3CEA6DF88D96}" type="presOf" srcId="{DDB261C4-0BCB-4472-A1AD-AB0684A28AFB}" destId="{4AF862BF-53D0-41CE-A5AF-0572A0394984}" srcOrd="0" destOrd="0" presId="urn:microsoft.com/office/officeart/2005/8/layout/target3"/>
    <dgm:cxn modelId="{371299CB-B184-47BC-A7E5-8042840BD3A5}" srcId="{0373469D-B6CA-4A46-8C40-17B361EB6041}" destId="{B19B6E28-E971-41DC-AC9D-DEE3633F4280}" srcOrd="1" destOrd="0" parTransId="{479F654F-24CB-4580-8172-8833B3BA4CFC}" sibTransId="{1A75976C-AE9A-48F8-8464-75FC44FB3B27}"/>
    <dgm:cxn modelId="{694735C7-95D1-4B10-89A6-EACA4D71EB6F}" srcId="{0373469D-B6CA-4A46-8C40-17B361EB6041}" destId="{E0B9024F-145D-4609-ACE0-3976BF5A915A}" srcOrd="2" destOrd="0" parTransId="{EE3CBEBD-CC0E-43F5-B84B-0E06E578DA0E}" sibTransId="{E5882F64-A45A-416D-985E-C6C17FE8FD8B}"/>
    <dgm:cxn modelId="{48B8128C-88EB-44CA-A51C-B2FD377CC7AB}" srcId="{04F32BB9-16DB-466B-B15D-12CACEDCAD5D}" destId="{9E56255A-8E37-44C9-9E78-4101CF848D41}" srcOrd="2" destOrd="0" parTransId="{003C2129-12D8-458A-9153-6AFBD3FACFCB}" sibTransId="{471AECED-FFBA-4C74-BA06-32E185D1A984}"/>
    <dgm:cxn modelId="{FA635B52-135F-4598-8F49-4E1042422DFF}" type="presOf" srcId="{B19B6E28-E971-41DC-AC9D-DEE3633F4280}" destId="{D21F7D12-6F00-4DF5-AC8A-943BE050B0B7}" srcOrd="0" destOrd="0" presId="urn:microsoft.com/office/officeart/2005/8/layout/target3"/>
    <dgm:cxn modelId="{1DA1BFF2-9770-4AFA-8A3B-4248CAAC0920}" srcId="{0373469D-B6CA-4A46-8C40-17B361EB6041}" destId="{831B00B6-4B9C-46F1-B414-92580B48481B}" srcOrd="0" destOrd="0" parTransId="{792B9423-A9A4-4C18-BA0E-396BB137D565}" sibTransId="{562C173B-65F1-4F2D-96C9-DC7233CDF1DC}"/>
    <dgm:cxn modelId="{7F6A3922-BD04-4E5C-96C8-25BEBA6E21E1}" srcId="{831B00B6-4B9C-46F1-B414-92580B48481B}" destId="{12E26D6A-1ECD-4D1E-BEEE-2B22623CD373}" srcOrd="2" destOrd="0" parTransId="{DA9C8302-86AB-435C-8280-6D6C33B3B903}" sibTransId="{FFBDBF9C-F6AF-477D-84FB-25F6D469A945}"/>
    <dgm:cxn modelId="{FE5DFBF2-36EE-40E6-B33A-8308E3327865}" type="presOf" srcId="{DC2E6A96-372C-4024-8F3F-5F7B5800BF7F}" destId="{175D9BED-0D0C-4B9F-AD8D-C54B9E115658}" srcOrd="0" destOrd="1" presId="urn:microsoft.com/office/officeart/2005/8/layout/target3"/>
    <dgm:cxn modelId="{F12142FF-58DC-4E0D-BB11-12ED8DF49139}" srcId="{B19B6E28-E971-41DC-AC9D-DEE3633F4280}" destId="{8E045D4D-BBAA-448B-AB93-B6A78FC8106D}" srcOrd="0" destOrd="0" parTransId="{8C66062B-E01A-46A0-A926-69F562E545EE}" sibTransId="{5E0F4E7B-320D-4C83-BFA5-98B1CD27B9CD}"/>
    <dgm:cxn modelId="{87A9062F-E570-44DC-A118-C712AE4EC180}" type="presOf" srcId="{8E045D4D-BBAA-448B-AB93-B6A78FC8106D}" destId="{253A7F0E-D4DC-4482-8327-529E412B3458}" srcOrd="0" destOrd="0" presId="urn:microsoft.com/office/officeart/2005/8/layout/target3"/>
    <dgm:cxn modelId="{DC6855DE-B66F-41CF-9E73-8AC7906FE514}" srcId="{E0B9024F-145D-4609-ACE0-3976BF5A915A}" destId="{C3F82E85-85E6-418F-80B9-F03CEC313EC8}" srcOrd="2" destOrd="0" parTransId="{E0D27315-82D0-426A-8F4A-9C024701618D}" sibTransId="{DE63E07E-A0C1-4B43-B068-386180D4ACD5}"/>
    <dgm:cxn modelId="{E509C183-A3D3-45E4-8C87-D6641BA42C4C}" type="presOf" srcId="{9C5A9D83-44B3-4F44-9895-654E8FE573C4}" destId="{4361851D-BA96-4B51-B906-7728F5863CF2}" srcOrd="0" destOrd="0" presId="urn:microsoft.com/office/officeart/2005/8/layout/target3"/>
    <dgm:cxn modelId="{B924498C-FED9-4ED6-AFC0-5A48ED721989}" type="presOf" srcId="{831B00B6-4B9C-46F1-B414-92580B48481B}" destId="{426DE3BC-6AD6-45C8-B58F-9B605CF5CD38}" srcOrd="1" destOrd="0" presId="urn:microsoft.com/office/officeart/2005/8/layout/target3"/>
    <dgm:cxn modelId="{2DF0BF9A-91FD-4FC9-9C3F-7B803C2523AC}" type="presOf" srcId="{04F32BB9-16DB-466B-B15D-12CACEDCAD5D}" destId="{EE8A272C-85DC-48BC-86FA-6823D8551ACB}" srcOrd="0" destOrd="0" presId="urn:microsoft.com/office/officeart/2005/8/layout/target3"/>
    <dgm:cxn modelId="{90261040-F836-40F8-871A-E917875B0BC2}" type="presOf" srcId="{F01D7F02-EBF6-4BEB-8D55-BEAB03810C8A}" destId="{175D9BED-0D0C-4B9F-AD8D-C54B9E115658}" srcOrd="0" destOrd="2" presId="urn:microsoft.com/office/officeart/2005/8/layout/target3"/>
    <dgm:cxn modelId="{50B3B544-5140-4537-8DED-314DD362FB82}" srcId="{0373469D-B6CA-4A46-8C40-17B361EB6041}" destId="{04F32BB9-16DB-466B-B15D-12CACEDCAD5D}" srcOrd="4" destOrd="0" parTransId="{AFE5ABE1-43C6-4508-A5CC-6FBBF1A500FE}" sibTransId="{582F5274-6AF8-4FCA-9C9E-55662B7A60D3}"/>
    <dgm:cxn modelId="{31038CDD-5392-4598-818D-061530D37D1B}" type="presOf" srcId="{831B00B6-4B9C-46F1-B414-92580B48481B}" destId="{9B6D8756-BBBC-4D99-A616-C90301265B80}" srcOrd="0" destOrd="0" presId="urn:microsoft.com/office/officeart/2005/8/layout/target3"/>
    <dgm:cxn modelId="{2B958D82-03B3-407A-A22F-EC73EE15942D}" type="presOf" srcId="{B19B6E28-E971-41DC-AC9D-DEE3633F4280}" destId="{33BD7975-8FEC-4FE2-BFA0-7606BEB5F60A}" srcOrd="1" destOrd="0" presId="urn:microsoft.com/office/officeart/2005/8/layout/target3"/>
    <dgm:cxn modelId="{BFB8BBF6-E205-459C-94A7-3F5BECAE3877}" type="presOf" srcId="{E0B9024F-145D-4609-ACE0-3976BF5A915A}" destId="{2D780B3E-556D-43FF-8E65-78B06BE0F895}" srcOrd="1" destOrd="0" presId="urn:microsoft.com/office/officeart/2005/8/layout/target3"/>
    <dgm:cxn modelId="{82C3487F-B909-40B4-9094-519BDF0EA699}" type="presOf" srcId="{2A316654-BA65-4EFE-8617-9CE0F1F9986A}" destId="{6FDDD12D-B255-4619-988B-2102C7D3FDA9}" srcOrd="0" destOrd="1" presId="urn:microsoft.com/office/officeart/2005/8/layout/target3"/>
    <dgm:cxn modelId="{0D74C4DC-FA4D-493C-89A8-415EFC850E88}" srcId="{B19B6E28-E971-41DC-AC9D-DEE3633F4280}" destId="{70760D4E-4DF6-4735-9966-A1716E633B4D}" srcOrd="1" destOrd="0" parTransId="{62139F8F-660E-4032-B50C-D1C8B99267E4}" sibTransId="{E21F981F-C39D-4EE1-AFB9-57F2855BF7BF}"/>
    <dgm:cxn modelId="{04747B2D-B7D3-4F61-B058-7AF40CCF5C86}" type="presOf" srcId="{DDB261C4-0BCB-4472-A1AD-AB0684A28AFB}" destId="{FA27EA58-B882-4D2D-AF32-6492670E40E4}" srcOrd="1" destOrd="0" presId="urn:microsoft.com/office/officeart/2005/8/layout/target3"/>
    <dgm:cxn modelId="{09D4419E-B418-48F6-8651-3ADDDAE2FF40}" type="presOf" srcId="{0373469D-B6CA-4A46-8C40-17B361EB6041}" destId="{8CB2D201-7FA5-4570-886E-8FAEFA8A401E}" srcOrd="0" destOrd="0" presId="urn:microsoft.com/office/officeart/2005/8/layout/target3"/>
    <dgm:cxn modelId="{3E43FFAA-8DC2-4E46-9F8A-6C9A20827511}" type="presOf" srcId="{4AE6370A-0482-4032-90CE-29849EC9B145}" destId="{AC5CFB15-064F-4949-853F-1F869F356A99}" srcOrd="0" destOrd="1" presId="urn:microsoft.com/office/officeart/2005/8/layout/target3"/>
    <dgm:cxn modelId="{CCF4CC16-D428-4501-9325-AF217DFFF861}" type="presOf" srcId="{C3F82E85-85E6-418F-80B9-F03CEC313EC8}" destId="{6FDDD12D-B255-4619-988B-2102C7D3FDA9}" srcOrd="0" destOrd="2" presId="urn:microsoft.com/office/officeart/2005/8/layout/target3"/>
    <dgm:cxn modelId="{93EC1DEE-91CC-48DE-8654-F6019D951BEC}" srcId="{E0B9024F-145D-4609-ACE0-3976BF5A915A}" destId="{F8267008-55A3-48FC-8601-38A595695B23}" srcOrd="0" destOrd="0" parTransId="{300B41C1-0D1D-4751-B4B0-6F221B47DA23}" sibTransId="{3F9F539C-EF68-4132-884F-A85403C013FC}"/>
    <dgm:cxn modelId="{3825915B-2C30-4EED-B2B5-F7D80470B6CD}" type="presOf" srcId="{ABFD8004-BB5B-4328-A0BC-22E1F0FE435E}" destId="{4361851D-BA96-4B51-B906-7728F5863CF2}" srcOrd="0" destOrd="1" presId="urn:microsoft.com/office/officeart/2005/8/layout/target3"/>
    <dgm:cxn modelId="{644D5ACD-681F-406D-BE84-47C8A837D9E3}" type="presOf" srcId="{E0B9024F-145D-4609-ACE0-3976BF5A915A}" destId="{D21BA38F-1A54-47AA-96DC-9DC3F6970888}" srcOrd="0" destOrd="0" presId="urn:microsoft.com/office/officeart/2005/8/layout/target3"/>
    <dgm:cxn modelId="{ECE984B6-CD0F-4293-B9C2-8BC2F8AB3CF6}" type="presOf" srcId="{F8267008-55A3-48FC-8601-38A595695B23}" destId="{6FDDD12D-B255-4619-988B-2102C7D3FDA9}" srcOrd="0" destOrd="0" presId="urn:microsoft.com/office/officeart/2005/8/layout/target3"/>
    <dgm:cxn modelId="{2FAFD483-91B6-4E4F-93C8-0F0E377550C6}" srcId="{831B00B6-4B9C-46F1-B414-92580B48481B}" destId="{ABFD8004-BB5B-4328-A0BC-22E1F0FE435E}" srcOrd="1" destOrd="0" parTransId="{ECDD3F36-9795-44C6-8891-CA2DC1B045F9}" sibTransId="{CEA45AB6-0AFF-45DB-986F-14D796472FDB}"/>
    <dgm:cxn modelId="{A2CDD1A4-B924-4F37-BD8A-21D7D9981839}" type="presOf" srcId="{04F32BB9-16DB-466B-B15D-12CACEDCAD5D}" destId="{DC16AE02-E5D3-4751-8AC2-5BA40D51CA8A}" srcOrd="1" destOrd="0" presId="urn:microsoft.com/office/officeart/2005/8/layout/target3"/>
    <dgm:cxn modelId="{FD04B700-EB71-45C3-AC79-A4BF4450EEBD}" srcId="{04F32BB9-16DB-466B-B15D-12CACEDCAD5D}" destId="{54914356-85A7-42A1-8219-F70607F560C5}" srcOrd="0" destOrd="0" parTransId="{60C46A99-0567-4DDB-B612-66D3E1638C31}" sibTransId="{FD27728F-527E-45F3-A0EB-7E17FD8CB2C7}"/>
    <dgm:cxn modelId="{EBFD6D34-B4B7-41C3-ACB9-2DF1380922CE}" srcId="{B19B6E28-E971-41DC-AC9D-DEE3633F4280}" destId="{36928597-DBF6-4AC3-91D8-D8EF805FBD50}" srcOrd="2" destOrd="0" parTransId="{FBA48680-40C4-4687-AFF1-482B6A9B2342}" sibTransId="{D2C55C47-54DC-4FD2-8468-3AC8B6FB0F3F}"/>
    <dgm:cxn modelId="{23D86708-3E3A-4ABD-B35C-452D943092B5}" srcId="{DDB261C4-0BCB-4472-A1AD-AB0684A28AFB}" destId="{DC2E6A96-372C-4024-8F3F-5F7B5800BF7F}" srcOrd="1" destOrd="0" parTransId="{875F957F-8AB8-4CB8-BD7C-657B6C24A38A}" sibTransId="{30461326-697E-4FFA-8832-334EB9464D4B}"/>
    <dgm:cxn modelId="{423E362D-233B-4876-A833-11BC485C4DF8}" srcId="{E0B9024F-145D-4609-ACE0-3976BF5A915A}" destId="{2A316654-BA65-4EFE-8617-9CE0F1F9986A}" srcOrd="1" destOrd="0" parTransId="{625E318E-F77C-4411-8F08-44FE246DDF11}" sibTransId="{27D9B394-F75B-4F69-9804-58B19CE3B289}"/>
    <dgm:cxn modelId="{0471EB75-1C07-4BC7-8B07-760AE41985D2}" type="presOf" srcId="{71AF2129-68EE-438D-A02C-A55CAA77326C}" destId="{175D9BED-0D0C-4B9F-AD8D-C54B9E115658}" srcOrd="0" destOrd="0" presId="urn:microsoft.com/office/officeart/2005/8/layout/target3"/>
    <dgm:cxn modelId="{13DB4E6F-B0AC-4873-821E-DD725375A978}" srcId="{0373469D-B6CA-4A46-8C40-17B361EB6041}" destId="{DDB261C4-0BCB-4472-A1AD-AB0684A28AFB}" srcOrd="3" destOrd="0" parTransId="{19AB3353-126F-4BF8-9FAA-4C8571AECC5B}" sibTransId="{7ACA83FB-B4B7-45FB-AA29-CE815F463275}"/>
    <dgm:cxn modelId="{DFCA3DE2-7976-4ACC-AE12-51357E368B9B}" type="presOf" srcId="{12E26D6A-1ECD-4D1E-BEEE-2B22623CD373}" destId="{4361851D-BA96-4B51-B906-7728F5863CF2}" srcOrd="0" destOrd="2" presId="urn:microsoft.com/office/officeart/2005/8/layout/target3"/>
    <dgm:cxn modelId="{4ADD5911-DC9E-43A2-9D75-2737ECD01D60}" type="presOf" srcId="{36928597-DBF6-4AC3-91D8-D8EF805FBD50}" destId="{253A7F0E-D4DC-4482-8327-529E412B3458}" srcOrd="0" destOrd="2" presId="urn:microsoft.com/office/officeart/2005/8/layout/target3"/>
    <dgm:cxn modelId="{B818CCA6-32D4-4117-A3F7-25117159F935}" type="presOf" srcId="{70760D4E-4DF6-4735-9966-A1716E633B4D}" destId="{253A7F0E-D4DC-4482-8327-529E412B3458}" srcOrd="0" destOrd="1" presId="urn:microsoft.com/office/officeart/2005/8/layout/target3"/>
    <dgm:cxn modelId="{C181430D-F86D-49E2-8E82-664EF427693D}" type="presParOf" srcId="{8CB2D201-7FA5-4570-886E-8FAEFA8A401E}" destId="{24CB8C6C-F4AC-4D96-8A50-77B548AE2F21}" srcOrd="0" destOrd="0" presId="urn:microsoft.com/office/officeart/2005/8/layout/target3"/>
    <dgm:cxn modelId="{A3C35F30-6EF6-49D8-AE2B-77771224BD2B}" type="presParOf" srcId="{8CB2D201-7FA5-4570-886E-8FAEFA8A401E}" destId="{47740691-E0FC-47CE-A60E-16D69A2D9714}" srcOrd="1" destOrd="0" presId="urn:microsoft.com/office/officeart/2005/8/layout/target3"/>
    <dgm:cxn modelId="{8963A51F-ED69-4FD8-8434-FBEA1D68A036}" type="presParOf" srcId="{8CB2D201-7FA5-4570-886E-8FAEFA8A401E}" destId="{9B6D8756-BBBC-4D99-A616-C90301265B80}" srcOrd="2" destOrd="0" presId="urn:microsoft.com/office/officeart/2005/8/layout/target3"/>
    <dgm:cxn modelId="{3AC8BEF2-D5B2-4F3E-A514-2984E3BECDF4}" type="presParOf" srcId="{8CB2D201-7FA5-4570-886E-8FAEFA8A401E}" destId="{42588CD9-FB11-42BF-B922-E6923B3DDDE8}" srcOrd="3" destOrd="0" presId="urn:microsoft.com/office/officeart/2005/8/layout/target3"/>
    <dgm:cxn modelId="{A0F603C9-3309-46EA-B6E4-078D0AD91E2A}" type="presParOf" srcId="{8CB2D201-7FA5-4570-886E-8FAEFA8A401E}" destId="{6B787B26-6372-45BB-B496-A4D335665DDF}" srcOrd="4" destOrd="0" presId="urn:microsoft.com/office/officeart/2005/8/layout/target3"/>
    <dgm:cxn modelId="{C972774C-9E73-4754-8534-FB998C4FA5AE}" type="presParOf" srcId="{8CB2D201-7FA5-4570-886E-8FAEFA8A401E}" destId="{D21F7D12-6F00-4DF5-AC8A-943BE050B0B7}" srcOrd="5" destOrd="0" presId="urn:microsoft.com/office/officeart/2005/8/layout/target3"/>
    <dgm:cxn modelId="{23357BC0-393B-4B0D-A57A-9677F8A682DF}" type="presParOf" srcId="{8CB2D201-7FA5-4570-886E-8FAEFA8A401E}" destId="{D9BA9F81-4775-4A48-A313-BD94F1DDA1C0}" srcOrd="6" destOrd="0" presId="urn:microsoft.com/office/officeart/2005/8/layout/target3"/>
    <dgm:cxn modelId="{64CBFE36-40B8-4BF0-892B-9BF45DE04D82}" type="presParOf" srcId="{8CB2D201-7FA5-4570-886E-8FAEFA8A401E}" destId="{D8A6707B-28C3-4273-A835-35931F7C2EAB}" srcOrd="7" destOrd="0" presId="urn:microsoft.com/office/officeart/2005/8/layout/target3"/>
    <dgm:cxn modelId="{5708681B-26C1-46D4-B4DA-8B24E1115428}" type="presParOf" srcId="{8CB2D201-7FA5-4570-886E-8FAEFA8A401E}" destId="{D21BA38F-1A54-47AA-96DC-9DC3F6970888}" srcOrd="8" destOrd="0" presId="urn:microsoft.com/office/officeart/2005/8/layout/target3"/>
    <dgm:cxn modelId="{B4D7046E-4C79-4F4B-BDB0-1BDD2D654E6B}" type="presParOf" srcId="{8CB2D201-7FA5-4570-886E-8FAEFA8A401E}" destId="{67E80650-6C31-475B-9812-609F84297ED4}" srcOrd="9" destOrd="0" presId="urn:microsoft.com/office/officeart/2005/8/layout/target3"/>
    <dgm:cxn modelId="{CE08E207-F486-4564-BB81-B9EC801BC626}" type="presParOf" srcId="{8CB2D201-7FA5-4570-886E-8FAEFA8A401E}" destId="{CE26025A-25F8-4B22-A211-3B9D26881B4C}" srcOrd="10" destOrd="0" presId="urn:microsoft.com/office/officeart/2005/8/layout/target3"/>
    <dgm:cxn modelId="{F069277C-8A31-4D64-B3FA-2123CDA4AD14}" type="presParOf" srcId="{8CB2D201-7FA5-4570-886E-8FAEFA8A401E}" destId="{4AF862BF-53D0-41CE-A5AF-0572A0394984}" srcOrd="11" destOrd="0" presId="urn:microsoft.com/office/officeart/2005/8/layout/target3"/>
    <dgm:cxn modelId="{E2813BEE-E6EA-4DBA-A920-EDC3FB237583}" type="presParOf" srcId="{8CB2D201-7FA5-4570-886E-8FAEFA8A401E}" destId="{DACCC519-228C-459D-9CB0-3B59D2A59B25}" srcOrd="12" destOrd="0" presId="urn:microsoft.com/office/officeart/2005/8/layout/target3"/>
    <dgm:cxn modelId="{94FBC727-3EBC-4B87-94B1-74FE003C4F9C}" type="presParOf" srcId="{8CB2D201-7FA5-4570-886E-8FAEFA8A401E}" destId="{B9355702-CB64-479E-ADA6-9140BBB19A2C}" srcOrd="13" destOrd="0" presId="urn:microsoft.com/office/officeart/2005/8/layout/target3"/>
    <dgm:cxn modelId="{CB1882CF-C70B-474B-8206-56D22E8333E7}" type="presParOf" srcId="{8CB2D201-7FA5-4570-886E-8FAEFA8A401E}" destId="{EE8A272C-85DC-48BC-86FA-6823D8551ACB}" srcOrd="14" destOrd="0" presId="urn:microsoft.com/office/officeart/2005/8/layout/target3"/>
    <dgm:cxn modelId="{45C0820F-AD6B-475A-9895-4D700BB941E5}" type="presParOf" srcId="{8CB2D201-7FA5-4570-886E-8FAEFA8A401E}" destId="{426DE3BC-6AD6-45C8-B58F-9B605CF5CD38}" srcOrd="15" destOrd="0" presId="urn:microsoft.com/office/officeart/2005/8/layout/target3"/>
    <dgm:cxn modelId="{563CD258-D790-41E5-8298-9E6FDC355CD7}" type="presParOf" srcId="{8CB2D201-7FA5-4570-886E-8FAEFA8A401E}" destId="{4361851D-BA96-4B51-B906-7728F5863CF2}" srcOrd="16" destOrd="0" presId="urn:microsoft.com/office/officeart/2005/8/layout/target3"/>
    <dgm:cxn modelId="{4625CF95-F80A-4B9E-A4B5-363CC0E154FD}" type="presParOf" srcId="{8CB2D201-7FA5-4570-886E-8FAEFA8A401E}" destId="{33BD7975-8FEC-4FE2-BFA0-7606BEB5F60A}" srcOrd="17" destOrd="0" presId="urn:microsoft.com/office/officeart/2005/8/layout/target3"/>
    <dgm:cxn modelId="{A4D35B62-A0E8-453D-A4BE-772B7E29FFA5}" type="presParOf" srcId="{8CB2D201-7FA5-4570-886E-8FAEFA8A401E}" destId="{253A7F0E-D4DC-4482-8327-529E412B3458}" srcOrd="18" destOrd="0" presId="urn:microsoft.com/office/officeart/2005/8/layout/target3"/>
    <dgm:cxn modelId="{747AC806-2FE8-4C0E-B5CF-D7A2A59B30E5}" type="presParOf" srcId="{8CB2D201-7FA5-4570-886E-8FAEFA8A401E}" destId="{2D780B3E-556D-43FF-8E65-78B06BE0F895}" srcOrd="19" destOrd="0" presId="urn:microsoft.com/office/officeart/2005/8/layout/target3"/>
    <dgm:cxn modelId="{27F41A20-8195-4829-A739-1405BABC3D2D}" type="presParOf" srcId="{8CB2D201-7FA5-4570-886E-8FAEFA8A401E}" destId="{6FDDD12D-B255-4619-988B-2102C7D3FDA9}" srcOrd="20" destOrd="0" presId="urn:microsoft.com/office/officeart/2005/8/layout/target3"/>
    <dgm:cxn modelId="{B7EFAA13-EA74-44C7-B4CB-14BE4C6A01CA}" type="presParOf" srcId="{8CB2D201-7FA5-4570-886E-8FAEFA8A401E}" destId="{FA27EA58-B882-4D2D-AF32-6492670E40E4}" srcOrd="21" destOrd="0" presId="urn:microsoft.com/office/officeart/2005/8/layout/target3"/>
    <dgm:cxn modelId="{21C2A53D-5914-48A7-85F2-490F7B45EE51}" type="presParOf" srcId="{8CB2D201-7FA5-4570-886E-8FAEFA8A401E}" destId="{175D9BED-0D0C-4B9F-AD8D-C54B9E115658}" srcOrd="22" destOrd="0" presId="urn:microsoft.com/office/officeart/2005/8/layout/target3"/>
    <dgm:cxn modelId="{E5A6E045-C345-4E78-B189-44700762782F}" type="presParOf" srcId="{8CB2D201-7FA5-4570-886E-8FAEFA8A401E}" destId="{DC16AE02-E5D3-4751-8AC2-5BA40D51CA8A}" srcOrd="23" destOrd="0" presId="urn:microsoft.com/office/officeart/2005/8/layout/target3"/>
    <dgm:cxn modelId="{CA8AD6D0-990B-49CF-AA2D-0D3947533362}" type="presParOf" srcId="{8CB2D201-7FA5-4570-886E-8FAEFA8A401E}" destId="{AC5CFB15-064F-4949-853F-1F869F356A99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B8C6C-F4AC-4D96-8A50-77B548AE2F21}">
      <dsp:nvSpPr>
        <dsp:cNvPr id="0" name=""/>
        <dsp:cNvSpPr/>
      </dsp:nvSpPr>
      <dsp:spPr>
        <a:xfrm>
          <a:off x="0" y="0"/>
          <a:ext cx="4719145" cy="471914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6D8756-BBBC-4D99-A616-C90301265B80}">
      <dsp:nvSpPr>
        <dsp:cNvPr id="0" name=""/>
        <dsp:cNvSpPr/>
      </dsp:nvSpPr>
      <dsp:spPr>
        <a:xfrm>
          <a:off x="2359572" y="0"/>
          <a:ext cx="6296111" cy="47191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2020-2021</a:t>
          </a:r>
          <a:endParaRPr lang="ru-RU" sz="3200" b="1" kern="1200" dirty="0">
            <a:latin typeface="+mj-lt"/>
          </a:endParaRPr>
        </a:p>
      </dsp:txBody>
      <dsp:txXfrm>
        <a:off x="2359572" y="0"/>
        <a:ext cx="3148055" cy="755063"/>
      </dsp:txXfrm>
    </dsp:sp>
    <dsp:sp modelId="{6B787B26-6372-45BB-B496-A4D335665DDF}">
      <dsp:nvSpPr>
        <dsp:cNvPr id="0" name=""/>
        <dsp:cNvSpPr/>
      </dsp:nvSpPr>
      <dsp:spPr>
        <a:xfrm>
          <a:off x="495510" y="755063"/>
          <a:ext cx="3728125" cy="372812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1F7D12-6F00-4DF5-AC8A-943BE050B0B7}">
      <dsp:nvSpPr>
        <dsp:cNvPr id="0" name=""/>
        <dsp:cNvSpPr/>
      </dsp:nvSpPr>
      <dsp:spPr>
        <a:xfrm>
          <a:off x="2359572" y="755063"/>
          <a:ext cx="6296111" cy="372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2019-2020</a:t>
          </a:r>
          <a:endParaRPr lang="ru-RU" sz="3200" b="1" kern="1200" dirty="0">
            <a:latin typeface="+mj-lt"/>
          </a:endParaRPr>
        </a:p>
      </dsp:txBody>
      <dsp:txXfrm>
        <a:off x="2359572" y="755063"/>
        <a:ext cx="3148055" cy="755063"/>
      </dsp:txXfrm>
    </dsp:sp>
    <dsp:sp modelId="{D8A6707B-28C3-4273-A835-35931F7C2EAB}">
      <dsp:nvSpPr>
        <dsp:cNvPr id="0" name=""/>
        <dsp:cNvSpPr/>
      </dsp:nvSpPr>
      <dsp:spPr>
        <a:xfrm>
          <a:off x="991020" y="1510126"/>
          <a:ext cx="2737104" cy="273710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1BA38F-1A54-47AA-96DC-9DC3F6970888}">
      <dsp:nvSpPr>
        <dsp:cNvPr id="0" name=""/>
        <dsp:cNvSpPr/>
      </dsp:nvSpPr>
      <dsp:spPr>
        <a:xfrm>
          <a:off x="2359572" y="1510126"/>
          <a:ext cx="6296111" cy="27371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2018-2019</a:t>
          </a:r>
          <a:endParaRPr lang="ru-RU" sz="3200" b="1" kern="1200" dirty="0">
            <a:latin typeface="+mj-lt"/>
            <a:cs typeface="Times New Roman" panose="02020603050405020304" pitchFamily="18" charset="0"/>
          </a:endParaRPr>
        </a:p>
      </dsp:txBody>
      <dsp:txXfrm>
        <a:off x="2359572" y="1510126"/>
        <a:ext cx="3148055" cy="755063"/>
      </dsp:txXfrm>
    </dsp:sp>
    <dsp:sp modelId="{CE26025A-25F8-4B22-A211-3B9D26881B4C}">
      <dsp:nvSpPr>
        <dsp:cNvPr id="0" name=""/>
        <dsp:cNvSpPr/>
      </dsp:nvSpPr>
      <dsp:spPr>
        <a:xfrm>
          <a:off x="1486530" y="2265190"/>
          <a:ext cx="1746084" cy="174608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F862BF-53D0-41CE-A5AF-0572A0394984}">
      <dsp:nvSpPr>
        <dsp:cNvPr id="0" name=""/>
        <dsp:cNvSpPr/>
      </dsp:nvSpPr>
      <dsp:spPr>
        <a:xfrm>
          <a:off x="2359572" y="2265190"/>
          <a:ext cx="6296111" cy="17460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2017-2018</a:t>
          </a:r>
          <a:endParaRPr lang="ru-RU" sz="3200" b="1" kern="1200" dirty="0">
            <a:latin typeface="+mj-lt"/>
            <a:cs typeface="Times New Roman" panose="02020603050405020304" pitchFamily="18" charset="0"/>
          </a:endParaRPr>
        </a:p>
      </dsp:txBody>
      <dsp:txXfrm>
        <a:off x="2359572" y="2265190"/>
        <a:ext cx="3148055" cy="755063"/>
      </dsp:txXfrm>
    </dsp:sp>
    <dsp:sp modelId="{B9355702-CB64-479E-ADA6-9140BBB19A2C}">
      <dsp:nvSpPr>
        <dsp:cNvPr id="0" name=""/>
        <dsp:cNvSpPr/>
      </dsp:nvSpPr>
      <dsp:spPr>
        <a:xfrm>
          <a:off x="1982041" y="3020253"/>
          <a:ext cx="755063" cy="7550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8A272C-85DC-48BC-86FA-6823D8551ACB}">
      <dsp:nvSpPr>
        <dsp:cNvPr id="0" name=""/>
        <dsp:cNvSpPr/>
      </dsp:nvSpPr>
      <dsp:spPr>
        <a:xfrm>
          <a:off x="2359572" y="3020253"/>
          <a:ext cx="6296111" cy="7550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2016-2017 </a:t>
          </a:r>
          <a:endParaRPr lang="ru-RU" sz="3200" b="1" kern="1200" dirty="0">
            <a:latin typeface="+mj-lt"/>
          </a:endParaRPr>
        </a:p>
      </dsp:txBody>
      <dsp:txXfrm>
        <a:off x="2359572" y="3020253"/>
        <a:ext cx="3148055" cy="755063"/>
      </dsp:txXfrm>
    </dsp:sp>
    <dsp:sp modelId="{4361851D-BA96-4B51-B906-7728F5863CF2}">
      <dsp:nvSpPr>
        <dsp:cNvPr id="0" name=""/>
        <dsp:cNvSpPr/>
      </dsp:nvSpPr>
      <dsp:spPr>
        <a:xfrm>
          <a:off x="5507628" y="0"/>
          <a:ext cx="3148055" cy="75506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5507628" y="0"/>
        <a:ext cx="3148055" cy="755063"/>
      </dsp:txXfrm>
    </dsp:sp>
    <dsp:sp modelId="{253A7F0E-D4DC-4482-8327-529E412B3458}">
      <dsp:nvSpPr>
        <dsp:cNvPr id="0" name=""/>
        <dsp:cNvSpPr/>
      </dsp:nvSpPr>
      <dsp:spPr>
        <a:xfrm>
          <a:off x="5507628" y="755063"/>
          <a:ext cx="3148055" cy="75506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185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7,7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5507628" y="755063"/>
        <a:ext cx="3148055" cy="755063"/>
      </dsp:txXfrm>
    </dsp:sp>
    <dsp:sp modelId="{6FDDD12D-B255-4619-988B-2102C7D3FDA9}">
      <dsp:nvSpPr>
        <dsp:cNvPr id="0" name=""/>
        <dsp:cNvSpPr/>
      </dsp:nvSpPr>
      <dsp:spPr>
        <a:xfrm>
          <a:off x="5507628" y="1510126"/>
          <a:ext cx="3148055" cy="75506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5507628" y="1510126"/>
        <a:ext cx="3148055" cy="755063"/>
      </dsp:txXfrm>
    </dsp:sp>
    <dsp:sp modelId="{175D9BED-0D0C-4B9F-AD8D-C54B9E115658}">
      <dsp:nvSpPr>
        <dsp:cNvPr id="0" name=""/>
        <dsp:cNvSpPr/>
      </dsp:nvSpPr>
      <dsp:spPr>
        <a:xfrm>
          <a:off x="5507628" y="2265190"/>
          <a:ext cx="3148055" cy="75506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208 обучающихся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8,6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5507628" y="2265190"/>
        <a:ext cx="3148055" cy="755063"/>
      </dsp:txXfrm>
    </dsp:sp>
    <dsp:sp modelId="{AC5CFB15-064F-4949-853F-1F869F356A99}">
      <dsp:nvSpPr>
        <dsp:cNvPr id="0" name=""/>
        <dsp:cNvSpPr/>
      </dsp:nvSpPr>
      <dsp:spPr>
        <a:xfrm>
          <a:off x="5507628" y="3020253"/>
          <a:ext cx="3148055" cy="75506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176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23 класса-комплекта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effectLst/>
              <a:latin typeface="+mj-lt"/>
            </a:rPr>
            <a:t>7,6 детей в среднем в классе</a:t>
          </a:r>
          <a:endParaRPr lang="ru-RU" sz="1400" b="0" kern="1200" dirty="0">
            <a:effectLst/>
            <a:latin typeface="+mj-lt"/>
          </a:endParaRPr>
        </a:p>
      </dsp:txBody>
      <dsp:txXfrm>
        <a:off x="5507628" y="3020253"/>
        <a:ext cx="3148055" cy="755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AACF0-BBA4-4F0B-BC4A-11E45E23AC14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9D1BC-B6B0-41F7-9982-28C34FADCB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7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85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2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2A5678-3E44-44D4-B19D-1BA08D52D88C}" type="datetimeFigureOut">
              <a:rPr lang="ru-RU" smtClean="0"/>
              <a:pPr/>
              <a:t>13.01.2021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chart" Target="../charts/chart11.xml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chart" Target="../charts/chart14.xml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9MOOlbfMMD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hyperlink" Target="https://www.youtube.com/watch?v=JCfVk3MUr0I&amp;feature=youtu.b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8TimUIuuSsI&amp;feature=youtu.be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pMYzs7G1BI" TargetMode="External"/><Relationship Id="rId2" Type="http://schemas.openxmlformats.org/officeDocument/2006/relationships/hyperlink" Target="http://rskshi5vida.ru/2020/01/23/20-yanvarya-v-gkou-rsya-rskshi-dlya-obuchajushhi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rskshi5vida.ru/" TargetMode="External"/><Relationship Id="rId3" Type="http://schemas.openxmlformats.org/officeDocument/2006/relationships/hyperlink" Target="https://youtu.be/8BF6rH8utSI" TargetMode="External"/><Relationship Id="rId7" Type="http://schemas.openxmlformats.org/officeDocument/2006/relationships/hyperlink" Target="https://youtu.be/UT3ZllHXC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lPITpsvB_SY" TargetMode="External"/><Relationship Id="rId5" Type="http://schemas.openxmlformats.org/officeDocument/2006/relationships/hyperlink" Target="https://youtu.be/Ibh72uaAND8" TargetMode="External"/><Relationship Id="rId4" Type="http://schemas.openxmlformats.org/officeDocument/2006/relationships/hyperlink" Target="https://youtu.be/8S-LlXUUYbE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ChVGN16Ee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2.jpeg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5.jpeg"/><Relationship Id="rId7" Type="http://schemas.openxmlformats.org/officeDocument/2006/relationships/image" Target="../media/image198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4.jpe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7" y="911548"/>
            <a:ext cx="2397126" cy="242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1566" y="3645270"/>
            <a:ext cx="774086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ПУБЛИЧНЫЙ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latin typeface="Franklin Gothic Book" panose="020B0503020102020204" pitchFamily="34" charset="0"/>
              </a:rPr>
              <a:t>Государственного</a:t>
            </a:r>
            <a:r>
              <a:rPr lang="ru-RU" sz="2000" b="1" dirty="0"/>
              <a:t> казенного общеобразовательного </a:t>
            </a:r>
            <a:r>
              <a:rPr lang="ru-RU" sz="2000" b="1" dirty="0" smtClean="0"/>
              <a:t>учреждения Республики </a:t>
            </a:r>
            <a:r>
              <a:rPr lang="ru-RU" sz="2000" b="1" dirty="0"/>
              <a:t>Саха (Якутия)</a:t>
            </a:r>
            <a:endParaRPr lang="ru-RU" sz="2000" dirty="0"/>
          </a:p>
          <a:p>
            <a:pPr algn="ctr"/>
            <a:r>
              <a:rPr lang="ru-RU" sz="2000" b="1" dirty="0"/>
              <a:t>«Республиканская специальная (коррекционная) школа-интернат </a:t>
            </a:r>
            <a:endParaRPr lang="ru-RU" sz="2000" dirty="0"/>
          </a:p>
          <a:p>
            <a:pPr algn="ctr"/>
            <a:r>
              <a:rPr lang="ru-RU" sz="2000" b="1" dirty="0"/>
              <a:t>для обучающихся с тяжелыми нарушениями речи»</a:t>
            </a:r>
            <a:endParaRPr lang="ru-RU" sz="2000" dirty="0"/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за </a:t>
            </a:r>
            <a:r>
              <a:rPr lang="ru-RU" sz="2400" b="1" dirty="0" smtClean="0">
                <a:solidFill>
                  <a:srgbClr val="FF0000"/>
                </a:solidFill>
              </a:rPr>
              <a:t>2020 </a:t>
            </a:r>
            <a:r>
              <a:rPr lang="ru-RU" sz="2400" b="1" dirty="0">
                <a:solidFill>
                  <a:srgbClr val="FF0000"/>
                </a:solidFill>
              </a:rPr>
              <a:t>ГОД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566" y="118036"/>
            <a:ext cx="7740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МИНИСТЕРСТВО ОБРАЗОВАНИЯ И НАУКИ РЕСПУБЛИКИ САХА (ЯКУТИЯ)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547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114679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078974"/>
              </p:ext>
            </p:extLst>
          </p:nvPr>
        </p:nvGraphicFramePr>
        <p:xfrm>
          <a:off x="0" y="1396610"/>
          <a:ext cx="4381381" cy="546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72876" y="1081138"/>
            <a:ext cx="821858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Сравнение результатов диспансеризации</a:t>
            </a:r>
            <a:endParaRPr lang="ru-RU" sz="2000" dirty="0">
              <a:solidFill>
                <a:srgbClr val="00206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 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855562"/>
              </p:ext>
            </p:extLst>
          </p:nvPr>
        </p:nvGraphicFramePr>
        <p:xfrm>
          <a:off x="4752975" y="1455089"/>
          <a:ext cx="4391024" cy="5402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6834" y="1632567"/>
            <a:ext cx="112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77515" y="1627165"/>
            <a:ext cx="112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2019 год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6834" y="6253128"/>
            <a:ext cx="8016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За 2020 год отмечается </a:t>
            </a:r>
            <a:r>
              <a:rPr lang="ru-RU" sz="1200" dirty="0" smtClean="0"/>
              <a:t>рост количества детей прошедших диспансеризацию, </a:t>
            </a:r>
            <a:r>
              <a:rPr lang="ru-RU" sz="1200" dirty="0"/>
              <a:t>количества заболеваний костно-мышечной системы за счет выявления не только нарушений осанки, но и различных видов плоскостопий, и болезней глаза</a:t>
            </a:r>
          </a:p>
        </p:txBody>
      </p:sp>
    </p:spTree>
    <p:extLst>
      <p:ext uri="{BB962C8B-B14F-4D97-AF65-F5344CB8AC3E}">
        <p14:creationId xmlns:p14="http://schemas.microsoft.com/office/powerpoint/2010/main" val="31172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56880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878790"/>
              </p:ext>
            </p:extLst>
          </p:nvPr>
        </p:nvGraphicFramePr>
        <p:xfrm>
          <a:off x="0" y="1396610"/>
          <a:ext cx="4381381" cy="546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22637" y="1134229"/>
            <a:ext cx="87464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Заболеваемость, т.е. количество обращений по острой заболеваемости обучающихся по годам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Arial" pitchFamily="34" charset="0"/>
              </a:rPr>
              <a:t> </a:t>
            </a:r>
            <a:endParaRPr kumimoji="0" lang="ru-RU" sz="11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357510"/>
              </p:ext>
            </p:extLst>
          </p:nvPr>
        </p:nvGraphicFramePr>
        <p:xfrm>
          <a:off x="222636" y="1396609"/>
          <a:ext cx="8738484" cy="559774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88265"/>
                <a:gridCol w="580445"/>
                <a:gridCol w="580445"/>
                <a:gridCol w="644056"/>
                <a:gridCol w="445273"/>
              </a:tblGrid>
              <a:tr h="138827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заболеваний</a:t>
                      </a:r>
                      <a:endParaRPr lang="ru-RU" sz="105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2017г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2018г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2019г 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2020г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388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Всего обучающихся на конец отчетного года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186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189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183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189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Болезни крови и кроветворных органов (анемии, тромбоцитозы)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(0,5%)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(1,6%)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388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эндокринной системы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776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нервной системы (ВСД, </a:t>
                      </a:r>
                      <a:r>
                        <a:rPr lang="ru-RU" sz="900" dirty="0" err="1">
                          <a:effectLst/>
                        </a:rPr>
                        <a:t>гол.боли</a:t>
                      </a:r>
                      <a:r>
                        <a:rPr lang="ru-RU" sz="900" dirty="0">
                          <a:effectLst/>
                        </a:rPr>
                        <a:t>, ВЧГ, приступы эпилепсии)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(6,5%)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(0,5%)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(1,1%)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глаза и его придаточного аппарата (</a:t>
                      </a:r>
                      <a:r>
                        <a:rPr lang="ru-RU" sz="900" dirty="0" err="1">
                          <a:effectLst/>
                        </a:rPr>
                        <a:t>коньюнктивиты</a:t>
                      </a:r>
                      <a:r>
                        <a:rPr lang="ru-RU" sz="900" dirty="0">
                          <a:effectLst/>
                        </a:rPr>
                        <a:t>, </a:t>
                      </a:r>
                      <a:r>
                        <a:rPr lang="ru-RU" sz="900" dirty="0" err="1">
                          <a:effectLst/>
                        </a:rPr>
                        <a:t>увеиты</a:t>
                      </a:r>
                      <a:r>
                        <a:rPr lang="ru-RU" sz="900" dirty="0">
                          <a:effectLst/>
                        </a:rPr>
                        <a:t>)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(1,08%)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уха и сосцевидного отростка (отиты, </a:t>
                      </a:r>
                      <a:r>
                        <a:rPr lang="ru-RU" sz="900" dirty="0" err="1">
                          <a:effectLst/>
                        </a:rPr>
                        <a:t>воспалит.НСП</a:t>
                      </a:r>
                      <a:r>
                        <a:rPr lang="ru-RU" sz="900" dirty="0">
                          <a:effectLst/>
                        </a:rPr>
                        <a:t>)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(0,54%)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-</a:t>
                      </a:r>
                      <a:endParaRPr lang="ru-RU" sz="7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органов дыхания, из них: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(56%)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(48,7%)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(47,5%)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39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в </a:t>
                      </a:r>
                      <a:r>
                        <a:rPr lang="ru-RU" sz="900" dirty="0" err="1">
                          <a:effectLst/>
                        </a:rPr>
                        <a:t>т.ч</a:t>
                      </a:r>
                      <a:r>
                        <a:rPr lang="ru-RU" sz="900" dirty="0">
                          <a:effectLst/>
                        </a:rPr>
                        <a:t>. фарингиты, </a:t>
                      </a:r>
                      <a:r>
                        <a:rPr lang="ru-RU" sz="900" dirty="0" err="1">
                          <a:effectLst/>
                        </a:rPr>
                        <a:t>назофарингиты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(53,8%)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88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(30,7%)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(44,3%)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36 (56,2%)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тонзиллиты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(4,3%)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(2%)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(2,2%)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обострения БА, бронхиты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(1,1%)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776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Болезни органов пищеварения (обострения ДЖВП, ФРЖКТ, обострения хр.гастритов итд)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(6,9%)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(2%)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(2,7%)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7</a:t>
                      </a:r>
                      <a:endParaRPr lang="ru-RU" sz="7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776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Болезни мочеполовой системы (воспалительные, циститы, ИМВП)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(0,54%)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(0,5%)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Травмы, из них: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(5,9%)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(2,6%)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(13,3%)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388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-ушибы м/тк, гематомы, рассечения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190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-переломы (в т.ч.трещины)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776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сердечно-сосудистой системы и системы кровообращения (приступы </a:t>
                      </a:r>
                      <a:r>
                        <a:rPr lang="ru-RU" sz="900" dirty="0" err="1">
                          <a:effectLst/>
                        </a:rPr>
                        <a:t>серд.боли</a:t>
                      </a:r>
                      <a:r>
                        <a:rPr lang="ru-RU" sz="900" dirty="0">
                          <a:effectLst/>
                        </a:rPr>
                        <a:t>)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(0,54%)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776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кожи и подкожной клетчатки (обострения </a:t>
                      </a:r>
                      <a:r>
                        <a:rPr lang="ru-RU" sz="900" dirty="0" err="1">
                          <a:effectLst/>
                        </a:rPr>
                        <a:t>атоп.дерматита</a:t>
                      </a:r>
                      <a:r>
                        <a:rPr lang="ru-RU" sz="900" dirty="0">
                          <a:effectLst/>
                        </a:rPr>
                        <a:t>, экземы, </a:t>
                      </a:r>
                      <a:r>
                        <a:rPr lang="ru-RU" sz="900" dirty="0" err="1">
                          <a:effectLst/>
                        </a:rPr>
                        <a:t>хейлит</a:t>
                      </a:r>
                      <a:r>
                        <a:rPr lang="ru-RU" sz="900" dirty="0">
                          <a:effectLst/>
                        </a:rPr>
                        <a:t>)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(2,2%)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(2,6%)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(1,6%)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776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Болезни костно-мышечной системы и соединительной ткани (</a:t>
                      </a:r>
                      <a:r>
                        <a:rPr lang="ru-RU" sz="900" dirty="0" err="1">
                          <a:effectLst/>
                        </a:rPr>
                        <a:t>люмбалгии</a:t>
                      </a:r>
                      <a:r>
                        <a:rPr lang="ru-RU" sz="900" dirty="0">
                          <a:effectLst/>
                        </a:rPr>
                        <a:t>, артриты, </a:t>
                      </a:r>
                      <a:r>
                        <a:rPr lang="ru-RU" sz="900" dirty="0" err="1">
                          <a:effectLst/>
                        </a:rPr>
                        <a:t>восп.суставов</a:t>
                      </a:r>
                      <a:r>
                        <a:rPr lang="ru-RU" sz="900" dirty="0">
                          <a:effectLst/>
                        </a:rPr>
                        <a:t>)  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380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Некоторые инфекционные и паразитарные болезни: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(0,54%)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(0,5%)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(1,63%)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190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чесотка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190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опоясывающий герпес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190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микроспория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11902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ветряная оспа</a:t>
                      </a:r>
                      <a:endParaRPr lang="ru-RU" sz="9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  <a:tr h="27765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Всего случаев острых заболеваний за отчетный год</a:t>
                      </a:r>
                      <a:endParaRPr lang="ru-RU" sz="9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(75,3%)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(57,7%)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(65,6%)</a:t>
                      </a:r>
                      <a:endParaRPr lang="ru-RU" sz="7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64 (33,8%)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664" marR="16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9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3277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235642"/>
              </p:ext>
            </p:extLst>
          </p:nvPr>
        </p:nvGraphicFramePr>
        <p:xfrm>
          <a:off x="0" y="1396610"/>
          <a:ext cx="4381381" cy="546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22637" y="1150131"/>
            <a:ext cx="87464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Заболеваемость, т.е. количество обращений по острой заболеваемости обучающихся по годам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Arial" pitchFamily="34" charset="0"/>
              </a:rPr>
              <a:t> </a:t>
            </a:r>
            <a:endParaRPr kumimoji="0" lang="ru-RU" sz="11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517133"/>
              </p:ext>
            </p:extLst>
          </p:nvPr>
        </p:nvGraphicFramePr>
        <p:xfrm>
          <a:off x="397565" y="1635981"/>
          <a:ext cx="3490623" cy="505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95853" y="1717482"/>
            <a:ext cx="4261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/>
            <a:r>
              <a:rPr lang="ru-RU" sz="1000" dirty="0">
                <a:solidFill>
                  <a:srgbClr val="002060"/>
                </a:solidFill>
              </a:rPr>
              <a:t>За 2020 год по сравнению с предыдущими годами резкое уменьшение количества обращений в связи с карантинными ограничениями по короновирусной инфекции. </a:t>
            </a:r>
            <a:endParaRPr lang="ru-RU" sz="1000" dirty="0" smtClean="0">
              <a:solidFill>
                <a:srgbClr val="002060"/>
              </a:solidFill>
            </a:endParaRPr>
          </a:p>
          <a:p>
            <a:pPr indent="269875" algn="just"/>
            <a:r>
              <a:rPr lang="ru-RU" sz="1000" dirty="0" smtClean="0">
                <a:solidFill>
                  <a:srgbClr val="002060"/>
                </a:solidFill>
              </a:rPr>
              <a:t>Уменьшение </a:t>
            </a:r>
            <a:r>
              <a:rPr lang="ru-RU" sz="1000" dirty="0">
                <a:solidFill>
                  <a:srgbClr val="002060"/>
                </a:solidFill>
              </a:rPr>
              <a:t>количества острых заболеваний органов дыхания за счет профилактической работы: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беседы</a:t>
            </a:r>
            <a:r>
              <a:rPr lang="ru-RU" sz="1000" dirty="0">
                <a:solidFill>
                  <a:srgbClr val="002060"/>
                </a:solidFill>
              </a:rPr>
              <a:t> с детьми о важности соблюдения личной гигиены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лекции</a:t>
            </a:r>
            <a:r>
              <a:rPr lang="ru-RU" sz="1000" dirty="0">
                <a:solidFill>
                  <a:srgbClr val="002060"/>
                </a:solidFill>
              </a:rPr>
              <a:t> по профилактике инфекционных заболеваний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раннее</a:t>
            </a:r>
            <a:r>
              <a:rPr lang="ru-RU" sz="1000" dirty="0">
                <a:solidFill>
                  <a:srgbClr val="002060"/>
                </a:solidFill>
              </a:rPr>
              <a:t> начало лечения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работа </a:t>
            </a:r>
            <a:r>
              <a:rPr lang="ru-RU" sz="1000" dirty="0">
                <a:solidFill>
                  <a:srgbClr val="002060"/>
                </a:solidFill>
              </a:rPr>
              <a:t>с родителями по вакцинации детей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работа </a:t>
            </a:r>
            <a:r>
              <a:rPr lang="ru-RU" sz="1000" dirty="0">
                <a:solidFill>
                  <a:srgbClr val="002060"/>
                </a:solidFill>
              </a:rPr>
              <a:t>с сотрудниками школы о необходимости вакцинации против гриппа в образовательных учреждениях, особенно в школах-интернатах. </a:t>
            </a:r>
          </a:p>
          <a:p>
            <a:pPr indent="269875" algn="just"/>
            <a:endParaRPr lang="ru-RU" sz="1000" dirty="0" smtClean="0">
              <a:solidFill>
                <a:srgbClr val="002060"/>
              </a:solidFill>
            </a:endParaRPr>
          </a:p>
          <a:p>
            <a:pPr indent="269875" algn="just"/>
            <a:r>
              <a:rPr lang="ru-RU" sz="1000" dirty="0" smtClean="0">
                <a:solidFill>
                  <a:srgbClr val="002060"/>
                </a:solidFill>
              </a:rPr>
              <a:t>По </a:t>
            </a:r>
            <a:r>
              <a:rPr lang="ru-RU" sz="1000" dirty="0">
                <a:solidFill>
                  <a:srgbClr val="002060"/>
                </a:solidFill>
              </a:rPr>
              <a:t>результатам диспансеризации были назначены курсы лечения по неврологическим заболеваниям всем обследованным детям 2 раза в год в мае и октябре 2020года: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2060"/>
                </a:solidFill>
              </a:rPr>
              <a:t>курс массажа - всем 189 обучающимся с неврологическими заболеваниями;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курс лечебной ФК </a:t>
            </a:r>
            <a:r>
              <a:rPr lang="ru-RU" sz="1000" dirty="0">
                <a:solidFill>
                  <a:srgbClr val="002060"/>
                </a:solidFill>
              </a:rPr>
              <a:t>-  111 детям с хроническими заболеваниями костно-мышечной системы;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курс аппаратного лечения зрения </a:t>
            </a:r>
            <a:r>
              <a:rPr lang="ru-RU" sz="1000" dirty="0">
                <a:solidFill>
                  <a:srgbClr val="002060"/>
                </a:solidFill>
              </a:rPr>
              <a:t>- 76 детям с хроническими заболеваниями глаз;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стоматологическое лечение </a:t>
            </a:r>
            <a:r>
              <a:rPr lang="ru-RU" sz="1000" dirty="0">
                <a:solidFill>
                  <a:srgbClr val="002060"/>
                </a:solidFill>
              </a:rPr>
              <a:t>– 98 детям;</a:t>
            </a:r>
          </a:p>
          <a:p>
            <a:pPr lvl="0" indent="269875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плавание</a:t>
            </a:r>
            <a:r>
              <a:rPr lang="ru-RU" sz="1000" dirty="0">
                <a:solidFill>
                  <a:srgbClr val="002060"/>
                </a:solidFill>
              </a:rPr>
              <a:t> – 59 детям с нарушениями осанки;</a:t>
            </a:r>
          </a:p>
          <a:p>
            <a:pPr indent="269875" algn="just"/>
            <a:r>
              <a:rPr lang="ru-RU" sz="1000" dirty="0">
                <a:solidFill>
                  <a:srgbClr val="002060"/>
                </a:solidFill>
              </a:rPr>
              <a:t>В медицинской коррекции нуждаются все обучающиеся, независимо от наличия или отсутствия инвалидности. Для дальнейшей эффективной коррекции расстройств речевого развития обучающихся школы, считаем необходимым внедрить комплексное лечение в условиях школы-интерната: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стоматолога-</a:t>
            </a:r>
            <a:r>
              <a:rPr lang="ru-RU" sz="1000" dirty="0" err="1">
                <a:solidFill>
                  <a:srgbClr val="FF0000"/>
                </a:solidFill>
              </a:rPr>
              <a:t>ортодонта</a:t>
            </a:r>
            <a:endParaRPr lang="ru-RU" sz="1000" dirty="0">
              <a:solidFill>
                <a:srgbClr val="FF0000"/>
              </a:solidFill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невролога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</a:rPr>
              <a:t>массажного кабинета</a:t>
            </a:r>
          </a:p>
        </p:txBody>
      </p:sp>
    </p:spTree>
    <p:extLst>
      <p:ext uri="{BB962C8B-B14F-4D97-AF65-F5344CB8AC3E}">
        <p14:creationId xmlns:p14="http://schemas.microsoft.com/office/powerpoint/2010/main" val="20568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075794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683853"/>
              </p:ext>
            </p:extLst>
          </p:nvPr>
        </p:nvGraphicFramePr>
        <p:xfrm>
          <a:off x="0" y="1396610"/>
          <a:ext cx="4381381" cy="546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410" name="Picture 2" descr="C:\Users\Директор\Desktop\ПУБЛИЧНЫЙ ОТЧЕТ\публичный отчет 2020 год\ФОТО медицина_2\IMG-0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6842" y="1626496"/>
            <a:ext cx="3666585" cy="27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Директор\Desktop\ПУБЛИЧНЫЙ ОТЧЕТ\публичный отчет 2020 год\ФОТО медицина_2\IMG-0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00" y="1139712"/>
            <a:ext cx="4926728" cy="369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15" y="4953717"/>
            <a:ext cx="2400000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1" y="4953717"/>
            <a:ext cx="2400000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8" y="4944242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7762" y="1179350"/>
            <a:ext cx="5568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Кадровый педагогический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потенциал, 2020-2021 учебный год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43687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48577365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41313847"/>
              </p:ext>
            </p:extLst>
          </p:nvPr>
        </p:nvGraphicFramePr>
        <p:xfrm>
          <a:off x="4920484" y="1942410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553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0315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Курсы повышения квалификации учителей в 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г.Санкт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-Петербург, февраль 2020г.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«Реализация ФГОС в работе с детьми ОВЗ».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641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63847610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6191539"/>
              </p:ext>
            </p:extLst>
          </p:nvPr>
        </p:nvGraphicFramePr>
        <p:xfrm>
          <a:off x="4972020" y="1951935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386" name="Picture 2" descr="C:\Users\Директор\Pictures\фото курсы Санкт Петербург\IMG-20210113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5" y="460337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Директор\Pictures\фото курсы Санкт Петербург\IMG-20210113-WA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00" y="163712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" y="1637122"/>
            <a:ext cx="384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50" y="4603372"/>
            <a:ext cx="1620000" cy="216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24425" y="4565272"/>
            <a:ext cx="39814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В </a:t>
            </a:r>
            <a:r>
              <a:rPr lang="ru-RU" sz="1200" dirty="0">
                <a:solidFill>
                  <a:srgbClr val="002060"/>
                </a:solidFill>
              </a:rPr>
              <a:t>рамках курсов, педагоги посетили институты, школы, центры дополнительного образования  города Санкт-Петербург, выступили с докладами по темам </a:t>
            </a:r>
            <a:r>
              <a:rPr lang="ru-RU" sz="1200" dirty="0" smtClean="0">
                <a:solidFill>
                  <a:srgbClr val="002060"/>
                </a:solidFill>
              </a:rPr>
              <a:t>проектов. Тезисы </a:t>
            </a:r>
            <a:r>
              <a:rPr lang="ru-RU" sz="1200" dirty="0">
                <a:solidFill>
                  <a:srgbClr val="FF0000"/>
                </a:solidFill>
              </a:rPr>
              <a:t>докладов пяти педагогов </a:t>
            </a:r>
            <a:r>
              <a:rPr lang="ru-RU" sz="1200" dirty="0" smtClean="0">
                <a:solidFill>
                  <a:srgbClr val="002060"/>
                </a:solidFill>
              </a:rPr>
              <a:t>школы: </a:t>
            </a:r>
            <a:r>
              <a:rPr lang="ru-RU" sz="1200" dirty="0" err="1" smtClean="0">
                <a:solidFill>
                  <a:srgbClr val="002060"/>
                </a:solidFill>
              </a:rPr>
              <a:t>Баишев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И.С., Кондратьева Т.П., </a:t>
            </a:r>
            <a:r>
              <a:rPr lang="ru-RU" sz="1200" dirty="0" err="1">
                <a:solidFill>
                  <a:srgbClr val="002060"/>
                </a:solidFill>
              </a:rPr>
              <a:t>Прудецкая</a:t>
            </a:r>
            <a:r>
              <a:rPr lang="ru-RU" sz="1200" dirty="0">
                <a:solidFill>
                  <a:srgbClr val="002060"/>
                </a:solidFill>
              </a:rPr>
              <a:t> Т.П., Рожина М.М. и Хабарова А.П</a:t>
            </a:r>
            <a:r>
              <a:rPr lang="ru-RU" sz="1200" dirty="0" smtClean="0">
                <a:solidFill>
                  <a:srgbClr val="002060"/>
                </a:solidFill>
              </a:rPr>
              <a:t>. </a:t>
            </a:r>
            <a:r>
              <a:rPr lang="ru-RU" sz="1200" dirty="0">
                <a:solidFill>
                  <a:srgbClr val="002060"/>
                </a:solidFill>
              </a:rPr>
              <a:t>включены в сборник трудов </a:t>
            </a:r>
            <a:r>
              <a:rPr lang="ru-RU" sz="1200" dirty="0">
                <a:solidFill>
                  <a:srgbClr val="FF0000"/>
                </a:solidFill>
              </a:rPr>
              <a:t>«Современные технологии и проблемы инклюзивного образования» </a:t>
            </a:r>
            <a:r>
              <a:rPr lang="ru-RU" sz="1200" dirty="0">
                <a:solidFill>
                  <a:srgbClr val="002060"/>
                </a:solidFill>
              </a:rPr>
              <a:t>изданный Научно-образовательным центром «Биологические и социальные основы инклюзии» ФГБУН Институт физиологии </a:t>
            </a:r>
            <a:r>
              <a:rPr lang="ru-RU" sz="1200" dirty="0" err="1">
                <a:solidFill>
                  <a:srgbClr val="002060"/>
                </a:solidFill>
              </a:rPr>
              <a:t>им.И.П.Павлова</a:t>
            </a:r>
            <a:r>
              <a:rPr lang="ru-RU" sz="1200" dirty="0">
                <a:solidFill>
                  <a:srgbClr val="002060"/>
                </a:solidFill>
              </a:rPr>
              <a:t> РАН.</a:t>
            </a:r>
          </a:p>
        </p:txBody>
      </p:sp>
    </p:spTree>
    <p:extLst>
      <p:ext uri="{BB962C8B-B14F-4D97-AF65-F5344CB8AC3E}">
        <p14:creationId xmlns:p14="http://schemas.microsoft.com/office/powerpoint/2010/main" val="14413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258218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Финансовое обеспечение деятельности учреждения 2019 и 2020годы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39409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45680814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68905"/>
              </p:ext>
            </p:extLst>
          </p:nvPr>
        </p:nvGraphicFramePr>
        <p:xfrm>
          <a:off x="292630" y="1742844"/>
          <a:ext cx="8542899" cy="5008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0114"/>
                <a:gridCol w="1113684"/>
                <a:gridCol w="1236749"/>
                <a:gridCol w="1113684"/>
                <a:gridCol w="1113684"/>
                <a:gridCol w="994984"/>
              </a:tblGrid>
              <a:tr h="332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РАСХОДЫ   075 0702 1220221040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СТАТЬЯ КОСГУ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Лимиты. Начало 2019 года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Лимиты. Конец 2019 года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Лимиты. Начало 2020 года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2020 конец года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ВСЕГО ПО УЧРЕЖДЕНИЮ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120 214 952,00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119 382 931,22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115 097 130,00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113 725747,2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Заработная плата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111 211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54 876 190,00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56 550 211,00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55 476 520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56075770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97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Начисления на выплаты по оплате труда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119 213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16 615 830,00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17 049 467,00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16 750 030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16871000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96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Социальные пособия и компенсации персоналу в денежной форме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111 266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171 000,00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265 000,00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171 000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231000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97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Прочие несоциальные выплаты персоналу в денежной форме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112 212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5 550,00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5 550,00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12600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97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Прочие несоциальные выплаты персоналу в натуральной форме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112 214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1 160 035,00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1 479 268,44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1 560 040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417420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Услуги связи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242 221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309 996,00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560 561,95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304 490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304490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Транспортные услуги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244 222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418 736,00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418 736,00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Коммунальные услуги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244 223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8 120 237,00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9 180 620,69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9 471 970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9471970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97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Работы, услуги по содержанию имущества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242 225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100 011,00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100 011,00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97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Работы, услуги по содержанию имущества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244 225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9 174 923,00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9 158 672,85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6 178 530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7499884,77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Прочие работы, услуги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112 226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125 100,00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125 100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Прочие работы, услуги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242 226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802 824,00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418 638,00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50 000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50000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Прочие работы, услуги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244 226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18 337 270,00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15 004 754,19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16 899 390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14706458,74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Страхование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244 227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77 869,00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77 869,00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77 870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77870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66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Монтажные работы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242 228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440169,3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97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Услуги, работы для целей капитальных вложений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244 228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55268,4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9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93030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94681426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1383"/>
              </p:ext>
            </p:extLst>
          </p:nvPr>
        </p:nvGraphicFramePr>
        <p:xfrm>
          <a:off x="297454" y="1820707"/>
          <a:ext cx="8582140" cy="5029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3756"/>
                <a:gridCol w="1118801"/>
                <a:gridCol w="1242427"/>
                <a:gridCol w="1118801"/>
                <a:gridCol w="1118801"/>
                <a:gridCol w="999554"/>
              </a:tblGrid>
              <a:tr h="150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РАСХОДЫ   075 0702 1220221040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СТАТЬЯ КОСГУ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Лимиты. Начало 2019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Лимиты. Конец 2019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Лимиты. Начало 2020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2020 конец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752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ВСЕГО ПО УЧРЕЖДЕНИЮ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120 214 952,00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119 382 931,22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115 097 130,00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113 725747,2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Пособия по социальной помощи населению в натуральной форме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323 263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250 000,00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500 000,00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515 640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412512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75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Налоги, пошлины и сборы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851 291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253 607,00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303 607,00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303 610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303610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75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Налоги, пошлины и сборы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852 291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30 000,00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30 000,00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30 000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54092,71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Штрафы за нарушение законодательства о налогах и сборах, законодательства о страховых взносах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853 292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Штрафы за нарушение законодательства о закупках и нарушение условий контрактов (договоров)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853 293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2364,35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Для оплаты исполнительского сбора по постановлениям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853 295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60835,46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основных средств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242 310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500 000,00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основных средств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244 310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261 000,00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844 418,30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400000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лекарственных препаратов и материалов, применяемых в медицинских целях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244 341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375 576,00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375 341,00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402 950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702950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1" y="1258218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Финансовое обеспечение деятельности учреждения 2019 и 2020годы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3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51647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64933905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997941"/>
              </p:ext>
            </p:extLst>
          </p:nvPr>
        </p:nvGraphicFramePr>
        <p:xfrm>
          <a:off x="308471" y="1796102"/>
          <a:ext cx="8582140" cy="4819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3756"/>
                <a:gridCol w="1118801"/>
                <a:gridCol w="1242427"/>
                <a:gridCol w="1118801"/>
                <a:gridCol w="1118801"/>
                <a:gridCol w="999554"/>
              </a:tblGrid>
              <a:tr h="150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РАСХОДЫ   075 0702 1220221040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СТАТЬЯ КОСГУ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Лимиты. Начало 2019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Лимиты. Конец 2019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Лимиты. Начало 2020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2020 конец года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752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ВСЕГО ПО УЧРЕЖДЕНИЮ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120 214 952,00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119 382 931,22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115 097 130,00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113 725747,2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Увеличение стоимости горюче-смазочных материалов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244 343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859 674,00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858 930,00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814 770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792139,02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строительных материалов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244 344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401 606,00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мягкого инвентаря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244 345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4 270 648,00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2836115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5 080 870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3565954,31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прочих оборотных запасов (материалов)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242 346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121 000,00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18 774,00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прочих оборотных запасов (материалов)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244 346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3 308 876,00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2080444,8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1 009 450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963579,15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34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Увеличение стоимости прочих материальных запасов однократного применения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244 349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167 000,00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167 000,00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145871,03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Штрафы за нарушение законодательства о закупках и нарушение условий контрактов (договоров)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831 293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103 428,50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48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штрафы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831 295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50000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48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штрафы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831 297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50000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3509,5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" y="1258218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Финансовое обеспечение деятельности учреждения 2019 и 2020годы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2366" y="1113250"/>
            <a:ext cx="7260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Учебно-материальная база 2020-2021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3981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34082243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012367"/>
              </p:ext>
            </p:extLst>
          </p:nvPr>
        </p:nvGraphicFramePr>
        <p:xfrm>
          <a:off x="331144" y="1594633"/>
          <a:ext cx="8470949" cy="46737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0243"/>
                <a:gridCol w="2003108"/>
                <a:gridCol w="1186676"/>
                <a:gridCol w="1187466"/>
                <a:gridCol w="1026408"/>
                <a:gridCol w="1348524"/>
                <a:gridCol w="1348524"/>
              </a:tblGrid>
              <a:tr h="7693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Наименование объектов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Год постройки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Общая 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площадь, м</a:t>
                      </a:r>
                      <a:r>
                        <a:rPr lang="ru-RU" sz="1200" baseline="30000" dirty="0" smtClean="0">
                          <a:effectLst/>
                          <a:latin typeface="+mn-lt"/>
                        </a:rPr>
                        <a:t>2</a:t>
                      </a:r>
                      <a:endParaRPr lang="ru-RU" sz="1200" baseline="30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Тип здания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Наличие пожарной сигнализации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Проведен ремонт,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в 2020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Times New Roman"/>
                        </a:rPr>
                        <a:t> году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Основная школа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1992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1452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Начальная школа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1975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1145,5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Подлежит сносу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</a:rPr>
                        <a:t>Интернат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+mn-ea"/>
                        </a:rPr>
                        <a:t> на 50 мест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1960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518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деревянное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2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4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Столовая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1993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446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5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5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Мастерская 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200" baseline="0" dirty="0" smtClean="0">
                          <a:effectLst/>
                          <a:latin typeface="+mn-lt"/>
                        </a:rPr>
                        <a:t> группы дневного пребывания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1980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330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09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6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Гараж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1980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145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каменное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37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7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Котельная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1992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193,7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каменное 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02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8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Спортивная площадка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600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Демонтирован и перенесен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02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Игровая площадка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400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Демонтирован и перенесен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2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16777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 descr="приказ о школе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0" t="3636" r="9151" b="15280"/>
          <a:stretch/>
        </p:blipFill>
        <p:spPr bwMode="auto">
          <a:xfrm>
            <a:off x="446008" y="1116927"/>
            <a:ext cx="3997856" cy="5538263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314" name="Рисунок 2" descr="C:\Users\Надежда\Desktop\ПЕдярмарка\ФОТО\школа фото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-95"/>
          <a:stretch>
            <a:fillRect/>
          </a:stretch>
        </p:blipFill>
        <p:spPr bwMode="auto">
          <a:xfrm>
            <a:off x="4655192" y="1083132"/>
            <a:ext cx="4382955" cy="2756451"/>
          </a:xfrm>
          <a:prstGeom prst="flowChartDocumen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3770" y="4033573"/>
            <a:ext cx="42057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Единственная </a:t>
            </a:r>
            <a:r>
              <a:rPr lang="ru-RU" dirty="0">
                <a:solidFill>
                  <a:srgbClr val="002060"/>
                </a:solidFill>
              </a:rPr>
              <a:t>школа </a:t>
            </a:r>
            <a:r>
              <a:rPr lang="ru-RU" dirty="0" smtClean="0">
                <a:solidFill>
                  <a:srgbClr val="002060"/>
                </a:solidFill>
              </a:rPr>
              <a:t>республики </a:t>
            </a:r>
            <a:r>
              <a:rPr lang="ru-RU" dirty="0">
                <a:solidFill>
                  <a:srgbClr val="002060"/>
                </a:solidFill>
              </a:rPr>
              <a:t>для детей с тяжелыми нарушениями </a:t>
            </a:r>
            <a:r>
              <a:rPr lang="ru-RU" dirty="0" smtClean="0">
                <a:solidFill>
                  <a:srgbClr val="002060"/>
                </a:solidFill>
              </a:rPr>
              <a:t>речи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была основана </a:t>
            </a:r>
            <a:r>
              <a:rPr lang="ru-RU" dirty="0" smtClean="0">
                <a:solidFill>
                  <a:srgbClr val="FF0000"/>
                </a:solidFill>
              </a:rPr>
              <a:t>30 июня 1964 года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Приказом Министерства Просвещения ЯАССР 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857" y="2170869"/>
            <a:ext cx="7260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РАБОТЫ В 2020 ГОДУ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УКРЕПЛЕНИЮ МАТЕРИАЛЬНОЙ БАЗЫ И ПОДГОТОВКИ К НОВОМУ 2020-2021 УЧЕБНОМУ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9647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86861906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светлана сергеевна\Desktop\header_1260x450_6[1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8"/>
          <a:stretch/>
        </p:blipFill>
        <p:spPr bwMode="auto">
          <a:xfrm>
            <a:off x="0" y="5078776"/>
            <a:ext cx="9144000" cy="17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07109"/>
            <a:ext cx="905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Перенос учебной мебели и оборудования, подготовка кабинетов в связи со сносом здания начальной школы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8417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5" y="1717982"/>
            <a:ext cx="5462710" cy="25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1" y="4295503"/>
            <a:ext cx="5462710" cy="25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6656" y="3092314"/>
            <a:ext cx="5097522" cy="23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07109"/>
            <a:ext cx="905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Перенос учебной мебели, подготовка кабинетов в связи со сносом здания начальной школы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1000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" y="4495966"/>
            <a:ext cx="5078298" cy="23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17" y="4495966"/>
            <a:ext cx="5072516" cy="23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" y="1753440"/>
            <a:ext cx="5078298" cy="23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8" y="1753440"/>
            <a:ext cx="5078298" cy="234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350606"/>
            <a:ext cx="90490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основной школе, к новому 2020-2021 учебному году: подготовлены учебные кабинеты для начальных классов, медицинский кабинет, кабинет психолога, оборудованы гардеробные комнаты и санитарные узлы, установлены игровая площадка, начато строительство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7039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330835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Замена дверей в коридоре основной школы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Директор\Pictures\ремонтные работы\фото ремонтных работ 2020год\январь 2020_установка дверей и ремонт туалета\20200110_12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2849" y="21101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02" y="1690175"/>
            <a:ext cx="336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13" y="4244042"/>
            <a:ext cx="3360000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7272" y="2110175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2540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Замена дверей в коридоре основной школы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30" name="Picture 6" descr="C:\Users\Директор\Pictures\ремонтные работы\фото ремонтных работ 2020год\январь 2020_установка дверей и ремонт туалета\20200110_162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15" y="430647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иректор\Pictures\ремонтные работы\фото ремонтных работ 2020год\январь 2020_установка дверей и ремонт туалета\20200110_162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91139" y="2800401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r="29108"/>
          <a:stretch/>
        </p:blipFill>
        <p:spPr>
          <a:xfrm>
            <a:off x="81444" y="2380401"/>
            <a:ext cx="2520000" cy="299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15" y="173533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76294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туалета с кабинками  в основной школе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7" y="1698306"/>
            <a:ext cx="336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67" y="1698306"/>
            <a:ext cx="336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67" y="4255331"/>
            <a:ext cx="3360000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7" y="425533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84795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туалета с кабинками  в основной школе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/>
          <a:stretch/>
        </p:blipFill>
        <p:spPr>
          <a:xfrm rot="5400000">
            <a:off x="4785102" y="2987129"/>
            <a:ext cx="5072161" cy="25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3" y="1722335"/>
            <a:ext cx="5468936" cy="25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2" y="4285785"/>
            <a:ext cx="546893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88289" y="1360931"/>
            <a:ext cx="7802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пластиковых окон в актовом зале основной школы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" y="1735331"/>
            <a:ext cx="4352033" cy="2007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35331"/>
            <a:ext cx="4349802" cy="20066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/>
          <a:stretch/>
        </p:blipFill>
        <p:spPr>
          <a:xfrm>
            <a:off x="4571999" y="4134071"/>
            <a:ext cx="4377058" cy="2520000"/>
          </a:xfrm>
          <a:prstGeom prst="rect">
            <a:avLst/>
          </a:prstGeom>
        </p:spPr>
      </p:pic>
      <p:pic>
        <p:nvPicPr>
          <p:cNvPr id="2050" name="Picture 2" descr="C:\Users\Директор\Pictures\ремонтные работы\фото ремонтных работ 2020год\июнь_площадка_переезд кабинетов_обустройство территории\20200619_1342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5"/>
          <a:stretch/>
        </p:blipFill>
        <p:spPr bwMode="auto">
          <a:xfrm>
            <a:off x="157200" y="4134071"/>
            <a:ext cx="43197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0774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88289" y="1360931"/>
            <a:ext cx="7802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пластиковых окон в актовом зале основной школы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1727174"/>
            <a:ext cx="5468936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07" y="4303619"/>
            <a:ext cx="546893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4666" y="1425553"/>
            <a:ext cx="8817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Создание ИТ лаборатории с кабинетом для занятий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 по робототехнике и цифровой лабораторией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4" y="2073423"/>
            <a:ext cx="5252083" cy="242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" y="4415888"/>
            <a:ext cx="5252084" cy="24200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02078" y="2376712"/>
            <a:ext cx="3310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здании  основной школы, по договору с ПАО «Ростелеком» и ООО «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Дозортелепорт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 проведена оптоволоконная линия и приобретено оборудование для устойчивого обеспечения школы высокоскоростным интернетом (на сегодня скорость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100мб/сек,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прошлом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году этот показатель 50мб/сек). Каждый учебный кабинет подключен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локальной сети и имеет возможность выхода в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интернет.</a:t>
            </a:r>
          </a:p>
        </p:txBody>
      </p:sp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366" y="1108128"/>
            <a:ext cx="8576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2020-2021 УЧЕБНЫЙ ГОД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Количество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обучающихся –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189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Всего работников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79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из них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педагогических – 60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в том числе учителей –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51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(из них логопедов  -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 </a:t>
            </a:r>
            <a:endParaRPr lang="ru-RU" sz="1600" dirty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 </a:t>
            </a:r>
          </a:p>
        </p:txBody>
      </p:sp>
      <p:pic>
        <p:nvPicPr>
          <p:cNvPr id="6146" name="Picture 2" descr="БЕЗ ШТОР 50 Ш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4239" r="2153" b="26086"/>
          <a:stretch/>
        </p:blipFill>
        <p:spPr bwMode="auto">
          <a:xfrm>
            <a:off x="89774" y="2375349"/>
            <a:ext cx="8959694" cy="4376515"/>
          </a:xfrm>
          <a:prstGeom prst="rect">
            <a:avLst/>
          </a:prstGeom>
          <a:noFill/>
          <a:ln w="12700" algn="in">
            <a:solidFill>
              <a:srgbClr val="66C2C2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5744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6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Демонтаж аварийных опор и линии электроэнергии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5585" y="2761434"/>
            <a:ext cx="3446417" cy="1589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445" y="2871202"/>
            <a:ext cx="3816905" cy="1760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7819" y="2732614"/>
            <a:ext cx="3351022" cy="15458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3043" y="3132089"/>
            <a:ext cx="4831243" cy="22286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0086" y="2878327"/>
            <a:ext cx="3880408" cy="17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5256" y="2513400"/>
            <a:ext cx="3121547" cy="14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5744"/>
          <a:stretch/>
        </p:blipFill>
        <p:spPr>
          <a:xfrm rot="5400000">
            <a:off x="-83842" y="3425849"/>
            <a:ext cx="3508002" cy="32256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7933" y="2361848"/>
            <a:ext cx="3093954" cy="17403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1"/>
          <a:stretch/>
        </p:blipFill>
        <p:spPr>
          <a:xfrm>
            <a:off x="57322" y="1685045"/>
            <a:ext cx="3225674" cy="15469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35" y="5154275"/>
            <a:ext cx="3362888" cy="15513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6765" y="3051305"/>
            <a:ext cx="5072516" cy="234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322" y="1335221"/>
            <a:ext cx="8988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Монтаж 7 новых опор и линии электроэнергии, 12 опор оптоволоконной линии Ростелеком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23769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Демонтаж и перенос спортивной площадки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r="13456"/>
          <a:stretch/>
        </p:blipFill>
        <p:spPr>
          <a:xfrm rot="5400000">
            <a:off x="-547192" y="2783265"/>
            <a:ext cx="5034770" cy="2938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88" y="4297762"/>
            <a:ext cx="5468936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88" y="1735331"/>
            <a:ext cx="546893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286" y="1335221"/>
            <a:ext cx="9068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Подготовка земли спортивной площадки на территории основной школы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" y="1735331"/>
            <a:ext cx="4572000" cy="2106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84" y="4278107"/>
            <a:ext cx="4572001" cy="21091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85" y="1736512"/>
            <a:ext cx="4564235" cy="2105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4278107"/>
            <a:ext cx="4571999" cy="21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1422309"/>
            <a:ext cx="9078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Демонтаж и перенос игровой площадки на территорию интерната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" y="1961786"/>
            <a:ext cx="4682322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0"/>
          <a:stretch/>
        </p:blipFill>
        <p:spPr>
          <a:xfrm>
            <a:off x="4823840" y="1961786"/>
            <a:ext cx="4254843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" y="4256704"/>
            <a:ext cx="4682322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r="3550"/>
          <a:stretch/>
        </p:blipFill>
        <p:spPr>
          <a:xfrm>
            <a:off x="4844139" y="4256704"/>
            <a:ext cx="423454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65728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1422309"/>
            <a:ext cx="9078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Демонтаж и перенос игровой площадки на территорию основной школы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7" y="1822419"/>
            <a:ext cx="5078298" cy="23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85" y="1822419"/>
            <a:ext cx="5078298" cy="23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67" y="4357007"/>
            <a:ext cx="5072516" cy="23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1537" y="1160759"/>
            <a:ext cx="3941537" cy="18182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7" y="4357007"/>
            <a:ext cx="5072516" cy="23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1046" y="283425"/>
            <a:ext cx="2878560" cy="13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7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32046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1422309"/>
            <a:ext cx="9078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Демонтаж и перенос игровой площадки на территорию основной школы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0" y="2177539"/>
            <a:ext cx="8706587" cy="40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30078" y="1411423"/>
            <a:ext cx="858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Оформление Т</a:t>
            </a:r>
            <a:r>
              <a:rPr lang="en-US" sz="2000" dirty="0" err="1" smtClean="0">
                <a:solidFill>
                  <a:srgbClr val="002060"/>
                </a:solidFill>
                <a:cs typeface="Times New Roman" pitchFamily="18" charset="0"/>
              </a:rPr>
              <a:t>YhY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ЛГЭ на территории основной школы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819856"/>
            <a:ext cx="4246839" cy="19591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 b="6574"/>
          <a:stretch/>
        </p:blipFill>
        <p:spPr>
          <a:xfrm>
            <a:off x="585555" y="3851767"/>
            <a:ext cx="7841472" cy="3006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8" y="1798084"/>
            <a:ext cx="4246837" cy="19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Оштукатуривание наружной стены интерната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331"/>
            <a:ext cx="5072516" cy="23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4409893"/>
            <a:ext cx="5072516" cy="23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00" y="1735331"/>
            <a:ext cx="5072516" cy="23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00" y="4409893"/>
            <a:ext cx="507829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24002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234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Оштукатуривание наружной стены интерната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" y="1702865"/>
            <a:ext cx="5078298" cy="23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16" y="1702865"/>
            <a:ext cx="5078298" cy="23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/>
          <a:stretch/>
        </p:blipFill>
        <p:spPr>
          <a:xfrm>
            <a:off x="43532" y="4199380"/>
            <a:ext cx="4706205" cy="23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97" y="4199380"/>
            <a:ext cx="507251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61506" y="1009459"/>
            <a:ext cx="574198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Руководство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школы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27" name="Picture 3" descr="1PRO_53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54" y="1727008"/>
            <a:ext cx="1680000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sApp Image 2019-11-27 at 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 bwMode="auto">
          <a:xfrm>
            <a:off x="2651631" y="1747647"/>
            <a:ext cx="1680869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1PRO_55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08" y="1736534"/>
            <a:ext cx="1681740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80326" y="4370749"/>
            <a:ext cx="1685123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Федоров Анатолий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Алексеевич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Директор, Отличник образования РСЯ), лауреат  Фонда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Знанием победишь!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Первого президента РС(Я) М.Е. Николаева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45775" y="4370749"/>
            <a:ext cx="166072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Захарова Светлана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Сергеевна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Заместитель директора по  УМР, Отличник народного просвещения РФ, Заслуженный работник образования РС (Я), Учитель учителей РС(Я), знак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Династия педагогов РС(Я)»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786830" y="4381861"/>
            <a:ext cx="1698258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Кондакова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Октябрина Валерьевна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Заместитель директора по УВР, Почетный работник общего образования РФ, Отличник образования РС Я).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965414" y="4394561"/>
            <a:ext cx="1698258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Сортолова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Татьяна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Егоровна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Заместитель директора по АХЧ,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2060"/>
                </a:solidFill>
                <a:cs typeface="Arial" pitchFamily="34" charset="0"/>
              </a:rPr>
              <a:t>Знак «</a:t>
            </a:r>
            <a:r>
              <a:rPr lang="ru-RU" sz="1200" dirty="0">
                <a:solidFill>
                  <a:srgbClr val="002060"/>
                </a:solidFill>
                <a:cs typeface="Arial" pitchFamily="34" charset="0"/>
              </a:rPr>
              <a:t>Г</a:t>
            </a:r>
            <a:r>
              <a:rPr lang="ru-RU" sz="1200" dirty="0" smtClean="0">
                <a:solidFill>
                  <a:srgbClr val="002060"/>
                </a:solidFill>
                <a:cs typeface="Arial" pitchFamily="34" charset="0"/>
              </a:rPr>
              <a:t>ражданская доблесть»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34" name="Picture 10" descr="1PRO_67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4" y="1736534"/>
            <a:ext cx="1685123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974184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Другие виды наружных и внутренних работ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/>
          <a:stretch/>
        </p:blipFill>
        <p:spPr>
          <a:xfrm rot="5400000">
            <a:off x="2657093" y="3056945"/>
            <a:ext cx="4961971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/>
          <a:stretch/>
        </p:blipFill>
        <p:spPr>
          <a:xfrm rot="5400000">
            <a:off x="5255861" y="3056945"/>
            <a:ext cx="4961971" cy="25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" y="1830938"/>
            <a:ext cx="3723749" cy="17178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" y="3516081"/>
            <a:ext cx="3718876" cy="1713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5110067"/>
            <a:ext cx="3712863" cy="171277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6953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41444" y="1335221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Работы по обеспечению безопасности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" y="1838109"/>
            <a:ext cx="5103167" cy="38273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92" y="1838109"/>
            <a:ext cx="1890000" cy="252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47" y="1838109"/>
            <a:ext cx="1890000" cy="25200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8823" y="5665484"/>
            <a:ext cx="4999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металлодетектора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 в основной школе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39255" y="4614448"/>
            <a:ext cx="37612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Монтаж системы видеонаблюдения и тревожной кнопки с выводом на 01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628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"/>
          <a:stretch/>
        </p:blipFill>
        <p:spPr>
          <a:xfrm>
            <a:off x="47231" y="1900585"/>
            <a:ext cx="5462710" cy="2398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" r="36499"/>
          <a:stretch/>
        </p:blipFill>
        <p:spPr>
          <a:xfrm>
            <a:off x="5633370" y="1900585"/>
            <a:ext cx="3468857" cy="2398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69"/>
          <a:stretch/>
        </p:blipFill>
        <p:spPr>
          <a:xfrm>
            <a:off x="43544" y="4327376"/>
            <a:ext cx="3541543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17" y="4320049"/>
            <a:ext cx="5462710" cy="252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4404" y="1500476"/>
            <a:ext cx="8465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входных ворот на территории основной школы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74755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0" y="1942159"/>
            <a:ext cx="8584259" cy="396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404" y="1500476"/>
            <a:ext cx="8465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входных ворот на территории основной школы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963888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2020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408049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4404" y="1500476"/>
            <a:ext cx="8465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Установка входных ворот на территории основной школы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" y="2051511"/>
            <a:ext cx="8950503" cy="412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22" y="3289465"/>
            <a:ext cx="2578428" cy="34379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7152" y="1107109"/>
            <a:ext cx="6329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Меры в 2020 году, направленные на профилактику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COVID-19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61401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672" y="1928451"/>
            <a:ext cx="85042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rgbClr val="002060"/>
                </a:solidFill>
              </a:rPr>
              <a:t>В </a:t>
            </a:r>
            <a:r>
              <a:rPr lang="ru-RU" sz="1500" dirty="0">
                <a:solidFill>
                  <a:srgbClr val="002060"/>
                </a:solidFill>
              </a:rPr>
              <a:t>период пандемии, в целях профилактики распространения новой короновирусной инфекции </a:t>
            </a:r>
            <a:r>
              <a:rPr lang="en-US" sz="1500" dirty="0" err="1">
                <a:solidFill>
                  <a:srgbClr val="002060"/>
                </a:solidFill>
              </a:rPr>
              <a:t>Covid</a:t>
            </a:r>
            <a:r>
              <a:rPr lang="ru-RU" sz="1500" dirty="0">
                <a:solidFill>
                  <a:srgbClr val="002060"/>
                </a:solidFill>
              </a:rPr>
              <a:t>-19, а также исполнения предписания Управления </a:t>
            </a:r>
            <a:r>
              <a:rPr lang="ru-RU" sz="1500" dirty="0" err="1">
                <a:solidFill>
                  <a:srgbClr val="002060"/>
                </a:solidFill>
              </a:rPr>
              <a:t>Роспотребнадзора</a:t>
            </a:r>
            <a:r>
              <a:rPr lang="ru-RU" sz="1500" dirty="0">
                <a:solidFill>
                  <a:srgbClr val="002060"/>
                </a:solidFill>
              </a:rPr>
              <a:t> по РС(Я) №5247к от 25 сентября 2020г: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FF0000"/>
                </a:solidFill>
              </a:rPr>
              <a:t>разработана и утверждена модель обучения смешанного типа </a:t>
            </a:r>
            <a:r>
              <a:rPr lang="ru-RU" sz="1500" dirty="0">
                <a:solidFill>
                  <a:srgbClr val="002060"/>
                </a:solidFill>
              </a:rPr>
              <a:t>ГКОУ РС(Я) «РСКШИ с ТНР», педагогами школы активно осваиваются методы обучения с применением дистанционных технологий</a:t>
            </a:r>
            <a:r>
              <a:rPr lang="ru-RU" sz="1500" dirty="0" smtClean="0">
                <a:solidFill>
                  <a:srgbClr val="002060"/>
                </a:solidFill>
              </a:rPr>
              <a:t>;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672" y="3443845"/>
            <a:ext cx="5901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</a:rPr>
              <a:t>изданы приказы </a:t>
            </a:r>
            <a:r>
              <a:rPr lang="ru-RU" sz="1200" dirty="0">
                <a:solidFill>
                  <a:srgbClr val="002060"/>
                </a:solidFill>
              </a:rPr>
              <a:t>№1/451, 1/452, 1/453, 1/454, 1/456, 1/457 от 19 августа 2020г. и 1/7 от 4 сентября 2020г. согласно которым: за каждым классом определены отдельные кабинеты, в классах рассадка учеников организована с дистанцией, утверждены расписание уроков и перемен, запрещены массовые мероприятий и входа посторонних лиц, питание в столовой организовано в особом режиме, утверждены график дезинфекции, проветривания, влажной и генеральной уборки в помещениях школы и автобусах, организованы отдельные входы для обучающихся 1,4,10 классов, проводится ежедневная термометрия работников очной формы, </a:t>
            </a:r>
            <a:r>
              <a:rPr lang="ru-RU" sz="1200" dirty="0">
                <a:solidFill>
                  <a:srgbClr val="FF0000"/>
                </a:solidFill>
              </a:rPr>
              <a:t>приобретены и установлены </a:t>
            </a:r>
            <a:r>
              <a:rPr lang="ru-RU" sz="1200" dirty="0" err="1">
                <a:solidFill>
                  <a:srgbClr val="FF0000"/>
                </a:solidFill>
              </a:rPr>
              <a:t>рециркуляторы</a:t>
            </a:r>
            <a:r>
              <a:rPr lang="ru-RU" sz="1200" dirty="0">
                <a:solidFill>
                  <a:srgbClr val="FF0000"/>
                </a:solidFill>
              </a:rPr>
              <a:t> воздуха (всего 47 </a:t>
            </a:r>
            <a:r>
              <a:rPr lang="ru-RU" sz="1200" dirty="0" err="1">
                <a:solidFill>
                  <a:srgbClr val="FF0000"/>
                </a:solidFill>
              </a:rPr>
              <a:t>шт</a:t>
            </a:r>
            <a:r>
              <a:rPr lang="ru-RU" sz="1200" dirty="0">
                <a:solidFill>
                  <a:srgbClr val="FF0000"/>
                </a:solidFill>
              </a:rPr>
              <a:t>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</a:rPr>
              <a:t>проведены дезинфекции помещений </a:t>
            </a:r>
            <a:r>
              <a:rPr lang="ru-RU" sz="1200" dirty="0">
                <a:solidFill>
                  <a:srgbClr val="002060"/>
                </a:solidFill>
              </a:rPr>
              <a:t>по договору с ИП Васильев А.А., для работников организована сдача анализов ПЦР и ИФА.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</a:rPr>
              <a:t>на постоянной основе проводится </a:t>
            </a:r>
            <a:r>
              <a:rPr lang="ru-RU" sz="1200" dirty="0">
                <a:solidFill>
                  <a:srgbClr val="FF0000"/>
                </a:solidFill>
              </a:rPr>
              <a:t>уборка помещений с применением </a:t>
            </a:r>
            <a:r>
              <a:rPr lang="ru-RU" sz="1200" dirty="0" err="1">
                <a:solidFill>
                  <a:srgbClr val="FF0000"/>
                </a:solidFill>
              </a:rPr>
              <a:t>дез.средств</a:t>
            </a:r>
            <a:r>
              <a:rPr lang="ru-RU" sz="1200" dirty="0">
                <a:solidFill>
                  <a:srgbClr val="002060"/>
                </a:solidFill>
              </a:rPr>
              <a:t>, термометрия работников и учащихся, инструктаж работников и  др.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</a:rPr>
              <a:t>ведется ежедневный мониторинг по контролю </a:t>
            </a:r>
            <a:r>
              <a:rPr lang="ru-RU" sz="1200" dirty="0">
                <a:solidFill>
                  <a:srgbClr val="002060"/>
                </a:solidFill>
              </a:rPr>
              <a:t>за заболеваемостью работников и учащихся школы</a:t>
            </a:r>
          </a:p>
        </p:txBody>
      </p:sp>
    </p:spTree>
    <p:extLst>
      <p:ext uri="{BB962C8B-B14F-4D97-AF65-F5344CB8AC3E}">
        <p14:creationId xmlns:p14="http://schemas.microsoft.com/office/powerpoint/2010/main" val="657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658" y="1260071"/>
            <a:ext cx="8207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Обеспечение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обучающихся сухими пайками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2020 году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8106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" y="1664392"/>
            <a:ext cx="5072516" cy="23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" y="4154392"/>
            <a:ext cx="5072516" cy="23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26" y="4154392"/>
            <a:ext cx="5072516" cy="23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26" y="1665294"/>
            <a:ext cx="5072516" cy="23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68" y="4154393"/>
            <a:ext cx="2340000" cy="23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69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658" y="1260071"/>
            <a:ext cx="8207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Обеспечение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обучающихся сухими пайками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2020 году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193177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6" y="1713485"/>
            <a:ext cx="3265490" cy="435398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9" y="1713486"/>
            <a:ext cx="5773283" cy="432996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489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857" y="2170869"/>
            <a:ext cx="7260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ОБРАЗОВАТЕЛЬНОЙ ДЕЯТЕЛЬНОСТИ В 2020 ГОДУ И ПЕРВОГО ПОЛУГОДИЯ 2020-2021 УЧЕБНОГО 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62108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268" name="Picture 4" descr="https://mk.kbr.ru/wp-content/uploads/2019/07/Logotip-goriz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30" y="5036228"/>
            <a:ext cx="474311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aartyk.ru/wp-content/uploads/2019/12/BE948E67-A9ED-4F2C-A420-9C343C429DBC-1920x136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1474"/>
            <a:ext cx="25281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dou88.ysn.ru/wp-content/uploads/2020/05/god-pokoleniy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117" y="5025302"/>
            <a:ext cx="151845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0376" y="2959957"/>
            <a:ext cx="783998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Сведения о результатах государственных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выпускных экзаменов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 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4049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64734"/>
              </p:ext>
            </p:extLst>
          </p:nvPr>
        </p:nvGraphicFramePr>
        <p:xfrm>
          <a:off x="387874" y="3245114"/>
          <a:ext cx="8545940" cy="1288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5527"/>
                <a:gridCol w="1311965"/>
                <a:gridCol w="1256306"/>
                <a:gridCol w="1001864"/>
                <a:gridCol w="3220278"/>
              </a:tblGrid>
              <a:tr h="30721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Учебные предметы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Качество ГВЭ по </a:t>
                      </a:r>
                      <a:r>
                        <a:rPr lang="ru-RU" sz="1200" dirty="0" smtClean="0">
                          <a:effectLst/>
                        </a:rPr>
                        <a:t>годам, в%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2017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 (ГВЭ не проведено)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1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Математика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28,6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30, 8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О</a:t>
                      </a:r>
                      <a:r>
                        <a:rPr lang="ru-RU" sz="1200">
                          <a:effectLst/>
                        </a:rPr>
                        <a:t>ценки в аттестат выставлены по текущим оценкам: успеваемость 100%, качество 22%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1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Русский язык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57,2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77,0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575737"/>
              </p:ext>
            </p:extLst>
          </p:nvPr>
        </p:nvGraphicFramePr>
        <p:xfrm>
          <a:off x="363717" y="1570020"/>
          <a:ext cx="8555050" cy="122331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887243"/>
                <a:gridCol w="1283957"/>
                <a:gridCol w="1230137"/>
                <a:gridCol w="1158248"/>
                <a:gridCol w="1589593"/>
                <a:gridCol w="1405872"/>
              </a:tblGrid>
              <a:tr h="386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Показатели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2016-2017у.г.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2017-2018у. г.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2018-2019у.г.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2019-2020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</a:rPr>
                        <a:t>у.г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</a:rPr>
                        <a:t>2020-2021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b="1" baseline="0" dirty="0" err="1" smtClean="0">
                          <a:solidFill>
                            <a:srgbClr val="002060"/>
                          </a:solidFill>
                          <a:effectLst/>
                        </a:rPr>
                        <a:t>у.г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. 1 полугодие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Успеваемость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98,2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Качество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38,3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40,1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47,0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51,6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43,7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63716" y="1200687"/>
            <a:ext cx="861330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Успеваемость и качество обучения по годам, в %</a:t>
            </a:r>
            <a:endParaRPr kumimoji="0" lang="ru-RU" altLang="ru-RU" sz="2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402278"/>
              </p:ext>
            </p:extLst>
          </p:nvPr>
        </p:nvGraphicFramePr>
        <p:xfrm>
          <a:off x="373241" y="5165979"/>
          <a:ext cx="8532634" cy="168249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80012"/>
                <a:gridCol w="936664"/>
                <a:gridCol w="1255547"/>
                <a:gridCol w="1419986"/>
                <a:gridCol w="1931471"/>
                <a:gridCol w="160895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Годы 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ССУЗЫ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Проф.лицей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Работают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трудоустроены 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2016-2017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2017-2018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40,4%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60%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работает,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учится в СОШ №21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2018-2019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62,5%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(12,5%)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служит в Армии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37,5%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– по состоянию здоровья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50376" y="4836382"/>
            <a:ext cx="783998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Мониторинг поступления выпускников по годам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 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43795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20205" y="1082299"/>
            <a:ext cx="6901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Контингент обучающихся по учебным годам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99085248"/>
              </p:ext>
            </p:extLst>
          </p:nvPr>
        </p:nvGraphicFramePr>
        <p:xfrm>
          <a:off x="501841" y="1802348"/>
          <a:ext cx="4070159" cy="251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144775263"/>
              </p:ext>
            </p:extLst>
          </p:nvPr>
        </p:nvGraphicFramePr>
        <p:xfrm>
          <a:off x="4778438" y="1828798"/>
          <a:ext cx="3970128" cy="247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962937"/>
              </p:ext>
            </p:extLst>
          </p:nvPr>
        </p:nvGraphicFramePr>
        <p:xfrm>
          <a:off x="579437" y="4548092"/>
          <a:ext cx="8116887" cy="2157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4690"/>
                <a:gridCol w="1003848"/>
                <a:gridCol w="752475"/>
                <a:gridCol w="762000"/>
                <a:gridCol w="1285875"/>
                <a:gridCol w="933450"/>
                <a:gridCol w="704850"/>
                <a:gridCol w="666750"/>
                <a:gridCol w="742949"/>
              </a:tblGrid>
              <a:tr h="85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Учебный год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обучающихся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Мальчики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Девочки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Дети –</a:t>
                      </a:r>
                      <a:r>
                        <a:rPr lang="ru-RU" sz="1000" dirty="0" smtClean="0">
                          <a:effectLst/>
                        </a:rPr>
                        <a:t>инвалиды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/</a:t>
                      </a:r>
                      <a:r>
                        <a:rPr lang="ru-RU" sz="1000" dirty="0">
                          <a:effectLst/>
                        </a:rPr>
                        <a:t>сироты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детей  в интернате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Улус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Город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Пригород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2017-2018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66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31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2018-2019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56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42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95 / 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62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83/7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4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398826"/>
              </p:ext>
            </p:extLst>
          </p:nvPr>
        </p:nvGraphicFramePr>
        <p:xfrm>
          <a:off x="230179" y="2377442"/>
          <a:ext cx="5408621" cy="422147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75861"/>
                <a:gridCol w="3032760"/>
              </a:tblGrid>
              <a:tr h="10900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Учебный год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</a:rPr>
                        <a:t>Количество обучающихся,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</a:rPr>
                        <a:t>выбывших в другие ОУ</a:t>
                      </a:r>
                      <a:endParaRPr lang="ru-RU" sz="16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284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2016 – 2017  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19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284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2017 – 2018 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30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284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2018 – </a:t>
                      </a:r>
                      <a:r>
                        <a:rPr lang="ru-RU" sz="2000" kern="1400" dirty="0" smtClean="0">
                          <a:effectLst/>
                        </a:rPr>
                        <a:t>2019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16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284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2019 - 2020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14 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2620963" y="9818688"/>
            <a:ext cx="5803900" cy="16192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0879" y="1173480"/>
            <a:ext cx="7886700" cy="1134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Вывод обучающихся в другие образовательные учреждения по учебным годам</a:t>
            </a:r>
            <a:endParaRPr lang="ru-RU" sz="24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4819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60761954"/>
              </p:ext>
            </p:extLst>
          </p:nvPr>
        </p:nvGraphicFramePr>
        <p:xfrm>
          <a:off x="5882640" y="2362200"/>
          <a:ext cx="3017520" cy="431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95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7968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58700008"/>
              </p:ext>
            </p:extLst>
          </p:nvPr>
        </p:nvGraphicFramePr>
        <p:xfrm>
          <a:off x="615223" y="2212955"/>
          <a:ext cx="7977934" cy="435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266938"/>
            <a:ext cx="9001125" cy="8991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Организация внеурочной деятельности по учебным годам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794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9177" y="1000664"/>
            <a:ext cx="8630728" cy="1026544"/>
          </a:xfrm>
        </p:spPr>
        <p:txBody>
          <a:bodyPr>
            <a:normAutofit fontScale="9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На базе школы с 2018 года проводится </a:t>
            </a:r>
            <a:r>
              <a:rPr lang="ru-RU" sz="1600" dirty="0">
                <a:solidFill>
                  <a:srgbClr val="002060"/>
                </a:solidFill>
              </a:rPr>
              <a:t>региональный  отборочный  этап  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Национального </a:t>
            </a:r>
            <a:r>
              <a:rPr lang="ru-RU" sz="1600" dirty="0">
                <a:solidFill>
                  <a:srgbClr val="002060"/>
                </a:solidFill>
              </a:rPr>
              <a:t>чемпионата по профессиональному мастерству среди инвалидов и лиц с ОВЗ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dirty="0" err="1">
                <a:solidFill>
                  <a:srgbClr val="002060"/>
                </a:solidFill>
              </a:rPr>
              <a:t>Абилимпикс</a:t>
            </a:r>
            <a:r>
              <a:rPr lang="ru-RU" sz="1600" dirty="0" smtClean="0">
                <a:solidFill>
                  <a:srgbClr val="002060"/>
                </a:solidFill>
              </a:rPr>
              <a:t>» РС(Я</a:t>
            </a:r>
            <a:r>
              <a:rPr lang="ru-RU" sz="1600" dirty="0">
                <a:solidFill>
                  <a:srgbClr val="002060"/>
                </a:solidFill>
              </a:rPr>
              <a:t>) по компетенции «</a:t>
            </a:r>
            <a:r>
              <a:rPr lang="ru-RU" sz="1600" dirty="0" err="1">
                <a:solidFill>
                  <a:srgbClr val="002060"/>
                </a:solidFill>
              </a:rPr>
              <a:t>Бисероплетение</a:t>
            </a:r>
            <a:r>
              <a:rPr lang="ru-RU" sz="1600" dirty="0">
                <a:solidFill>
                  <a:srgbClr val="002060"/>
                </a:solidFill>
              </a:rPr>
              <a:t>»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/>
            </a:r>
            <a:br>
              <a:rPr lang="ru-RU" sz="1600" dirty="0">
                <a:solidFill>
                  <a:srgbClr val="002060"/>
                </a:solidFill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001835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0811" r="4129" b="12889"/>
          <a:stretch/>
        </p:blipFill>
        <p:spPr bwMode="auto">
          <a:xfrm>
            <a:off x="699174" y="1786204"/>
            <a:ext cx="7812934" cy="497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9177" y="1000664"/>
            <a:ext cx="8630728" cy="1026544"/>
          </a:xfrm>
        </p:spPr>
        <p:txBody>
          <a:bodyPr>
            <a:normAutofit fontScale="9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На базе школы с 2018 года проводится </a:t>
            </a:r>
            <a:r>
              <a:rPr lang="ru-RU" sz="1600" dirty="0">
                <a:solidFill>
                  <a:srgbClr val="002060"/>
                </a:solidFill>
              </a:rPr>
              <a:t>региональный  отборочный  этап  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Национального </a:t>
            </a:r>
            <a:r>
              <a:rPr lang="ru-RU" sz="1600" dirty="0">
                <a:solidFill>
                  <a:srgbClr val="002060"/>
                </a:solidFill>
              </a:rPr>
              <a:t>чемпионата по профессиональному мастерству среди инвалидов и лиц с ОВЗ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dirty="0" err="1">
                <a:solidFill>
                  <a:srgbClr val="002060"/>
                </a:solidFill>
              </a:rPr>
              <a:t>Абилимпикс</a:t>
            </a:r>
            <a:r>
              <a:rPr lang="ru-RU" sz="1600" dirty="0" smtClean="0">
                <a:solidFill>
                  <a:srgbClr val="002060"/>
                </a:solidFill>
              </a:rPr>
              <a:t>» РС(Я</a:t>
            </a:r>
            <a:r>
              <a:rPr lang="ru-RU" sz="1600" dirty="0">
                <a:solidFill>
                  <a:srgbClr val="002060"/>
                </a:solidFill>
              </a:rPr>
              <a:t>) по компетенции «</a:t>
            </a:r>
            <a:r>
              <a:rPr lang="ru-RU" sz="1600" dirty="0" err="1">
                <a:solidFill>
                  <a:srgbClr val="002060"/>
                </a:solidFill>
              </a:rPr>
              <a:t>Бисероплетение</a:t>
            </a:r>
            <a:r>
              <a:rPr lang="ru-RU" sz="1600" dirty="0">
                <a:solidFill>
                  <a:srgbClr val="002060"/>
                </a:solidFill>
              </a:rPr>
              <a:t>»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/>
            </a:r>
            <a:br>
              <a:rPr lang="ru-RU" sz="1600" dirty="0">
                <a:solidFill>
                  <a:srgbClr val="002060"/>
                </a:solidFill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10258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6" y="1814779"/>
            <a:ext cx="8416793" cy="491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5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01" y="1069674"/>
            <a:ext cx="8686628" cy="737731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</a:t>
            </a:r>
            <a:r>
              <a:rPr lang="ru-RU" sz="1800" b="1" dirty="0" smtClean="0">
                <a:solidFill>
                  <a:srgbClr val="FF0000"/>
                </a:solidFill>
                <a:effectLst/>
              </a:rPr>
              <a:t> в  г. Якутске</a:t>
            </a: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25673" y="1687184"/>
            <a:ext cx="8367622" cy="1043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700" b="1" dirty="0">
                <a:solidFill>
                  <a:srgbClr val="002060"/>
                </a:solidFill>
              </a:rPr>
              <a:t>В</a:t>
            </a:r>
            <a:r>
              <a:rPr lang="ru-RU" sz="1700" b="1" dirty="0" smtClean="0">
                <a:solidFill>
                  <a:srgbClr val="002060"/>
                </a:solidFill>
              </a:rPr>
              <a:t>стреча </a:t>
            </a:r>
            <a:r>
              <a:rPr lang="ru-RU" sz="1700" b="1" dirty="0">
                <a:solidFill>
                  <a:srgbClr val="002060"/>
                </a:solidFill>
              </a:rPr>
              <a:t>обучающихся с блокадницей г. </a:t>
            </a:r>
            <a:r>
              <a:rPr lang="ru-RU" sz="1700" b="1" dirty="0" smtClean="0">
                <a:solidFill>
                  <a:srgbClr val="002060"/>
                </a:solidFill>
              </a:rPr>
              <a:t>Ленинграда, Мустафиной </a:t>
            </a:r>
            <a:r>
              <a:rPr lang="ru-RU" sz="1700" b="1" dirty="0">
                <a:solidFill>
                  <a:srgbClr val="002060"/>
                </a:solidFill>
              </a:rPr>
              <a:t>Лилией </a:t>
            </a:r>
            <a:r>
              <a:rPr lang="ru-RU" sz="1700" b="1" dirty="0" smtClean="0">
                <a:solidFill>
                  <a:srgbClr val="002060"/>
                </a:solidFill>
              </a:rPr>
              <a:t>Андреевной, январь 2020 г</a:t>
            </a:r>
            <a:endParaRPr lang="ru-RU" sz="17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170825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0" name="Picture 2" descr="PHOTO-2020-01-28-12-05-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r="2490"/>
          <a:stretch/>
        </p:blipFill>
        <p:spPr bwMode="auto">
          <a:xfrm>
            <a:off x="84108" y="2306308"/>
            <a:ext cx="7088217" cy="445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HOTO-2020-01-28-12-05-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t="14377" r="34629" b="20593"/>
          <a:stretch/>
        </p:blipFill>
        <p:spPr bwMode="auto">
          <a:xfrm>
            <a:off x="7274634" y="2306307"/>
            <a:ext cx="1783641" cy="445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9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01" y="1069674"/>
            <a:ext cx="8686628" cy="7377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</a:t>
            </a:r>
            <a:r>
              <a:rPr lang="ru-RU" sz="1800" b="1" dirty="0" smtClean="0">
                <a:solidFill>
                  <a:srgbClr val="FF0000"/>
                </a:solidFill>
                <a:effectLst/>
              </a:rPr>
              <a:t> в  г. Якутске</a:t>
            </a: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4452" y="2215550"/>
            <a:ext cx="4021347" cy="41852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9948" y="1475117"/>
            <a:ext cx="8367622" cy="10437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900" dirty="0" smtClean="0">
                <a:solidFill>
                  <a:srgbClr val="002060"/>
                </a:solidFill>
              </a:rPr>
              <a:t>Воспитанники интерната участвовали  в посадке деревьев в </a:t>
            </a:r>
            <a:r>
              <a:rPr lang="ru-RU" sz="1900" dirty="0">
                <a:solidFill>
                  <a:srgbClr val="002060"/>
                </a:solidFill>
              </a:rPr>
              <a:t>честь героев </a:t>
            </a:r>
            <a:r>
              <a:rPr lang="ru-RU" sz="1900" dirty="0" smtClean="0">
                <a:solidFill>
                  <a:srgbClr val="002060"/>
                </a:solidFill>
              </a:rPr>
              <a:t>войны ВОВ  </a:t>
            </a:r>
            <a:r>
              <a:rPr lang="ru-RU" sz="1900" dirty="0">
                <a:solidFill>
                  <a:srgbClr val="002060"/>
                </a:solidFill>
              </a:rPr>
              <a:t>на территории будущего Парка </a:t>
            </a:r>
            <a:r>
              <a:rPr lang="ru-RU" sz="1900" dirty="0" smtClean="0">
                <a:solidFill>
                  <a:srgbClr val="002060"/>
                </a:solidFill>
              </a:rPr>
              <a:t>Победы, сентябрь ,2020 г.</a:t>
            </a:r>
            <a:endParaRPr lang="ru-RU" sz="19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4331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5"/>
          <a:stretch/>
        </p:blipFill>
        <p:spPr bwMode="auto">
          <a:xfrm>
            <a:off x="249134" y="2155166"/>
            <a:ext cx="6784683" cy="46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Пользователь\Desktop\дети\7b22c882-8e9e-44e1-ae63-39086ae5ee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6" y="2155166"/>
            <a:ext cx="2853968" cy="4629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10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01" y="1069674"/>
            <a:ext cx="8686628" cy="7377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</a:t>
            </a:r>
            <a:r>
              <a:rPr lang="ru-RU" sz="1800" b="1" dirty="0" smtClean="0">
                <a:solidFill>
                  <a:srgbClr val="FF0000"/>
                </a:solidFill>
                <a:effectLst/>
              </a:rPr>
              <a:t> в  г. Якутске</a:t>
            </a: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0333" y="1414732"/>
            <a:ext cx="8367622" cy="10437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2200" dirty="0" smtClean="0"/>
          </a:p>
          <a:p>
            <a:pPr marL="0" indent="0" algn="ctr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Акция </a:t>
            </a:r>
            <a:r>
              <a:rPr lang="ru-RU" sz="2200" dirty="0">
                <a:solidFill>
                  <a:srgbClr val="002060"/>
                </a:solidFill>
              </a:rPr>
              <a:t>«Поздравь ветерана»  </a:t>
            </a:r>
            <a:r>
              <a:rPr lang="ru-RU" sz="2200" u="sng" dirty="0">
                <a:solidFill>
                  <a:srgbClr val="002060"/>
                </a:solidFill>
                <a:hlinkClick r:id="rId2"/>
              </a:rPr>
              <a:t>https://www.youtube.com/watch?v=9MOOlbfMMDY</a:t>
            </a:r>
            <a:r>
              <a:rPr lang="ru-RU" sz="2200" dirty="0">
                <a:solidFill>
                  <a:srgbClr val="002060"/>
                </a:solidFill>
              </a:rPr>
              <a:t> 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308134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t="16061" b="37385"/>
          <a:stretch/>
        </p:blipFill>
        <p:spPr bwMode="auto">
          <a:xfrm>
            <a:off x="95250" y="2786333"/>
            <a:ext cx="3174160" cy="317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17464" r="-1532" b="38364"/>
          <a:stretch/>
        </p:blipFill>
        <p:spPr bwMode="auto">
          <a:xfrm>
            <a:off x="2702122" y="2786333"/>
            <a:ext cx="3334702" cy="317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b="37485"/>
          <a:stretch/>
        </p:blipFill>
        <p:spPr bwMode="auto">
          <a:xfrm>
            <a:off x="5934875" y="2756341"/>
            <a:ext cx="3192768" cy="320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2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44" y="1108674"/>
            <a:ext cx="8600364" cy="7418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</a:t>
            </a:r>
            <a:r>
              <a:rPr lang="ru-RU" sz="2000" b="1" dirty="0" smtClean="0">
                <a:solidFill>
                  <a:srgbClr val="FF0000"/>
                </a:solidFill>
                <a:effectLst/>
              </a:rPr>
              <a:t> в  г. Якутске</a:t>
            </a: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dirty="0" smtClean="0">
                <a:solidFill>
                  <a:srgbClr val="002060"/>
                </a:solidFill>
              </a:rPr>
              <a:t>Акция </a:t>
            </a:r>
            <a:r>
              <a:rPr lang="ru-RU" sz="2000" dirty="0">
                <a:solidFill>
                  <a:srgbClr val="002060"/>
                </a:solidFill>
              </a:rPr>
              <a:t>«Бессмертный полк он-</a:t>
            </a:r>
            <a:r>
              <a:rPr lang="ru-RU" sz="2000" dirty="0" err="1">
                <a:solidFill>
                  <a:srgbClr val="002060"/>
                </a:solidFill>
              </a:rPr>
              <a:t>лайн</a:t>
            </a:r>
            <a:r>
              <a:rPr lang="ru-RU" sz="2000" dirty="0" smtClean="0"/>
              <a:t>»</a:t>
            </a:r>
            <a:r>
              <a:rPr lang="ru-RU" sz="2000" u="sng" dirty="0">
                <a:hlinkClick r:id="rId2"/>
              </a:rPr>
              <a:t> https://www.youtube.com/watch?v=JCfVk3MUr0I&amp;feature=youtu.be</a:t>
            </a:r>
            <a:r>
              <a:rPr lang="ru-RU" sz="2000" u="sng" dirty="0"/>
              <a:t>;</a:t>
            </a:r>
            <a:r>
              <a:rPr lang="ru-RU" sz="2000" dirty="0"/>
              <a:t>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endParaRPr lang="ru-RU" sz="1600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6999" r="-342" b="25474"/>
          <a:stretch/>
        </p:blipFill>
        <p:spPr bwMode="auto">
          <a:xfrm>
            <a:off x="2126810" y="2534046"/>
            <a:ext cx="1734060" cy="186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6599208" y="2993366"/>
            <a:ext cx="1457864" cy="336430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30845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27771" r="25024" b="45542"/>
          <a:stretch/>
        </p:blipFill>
        <p:spPr bwMode="auto">
          <a:xfrm>
            <a:off x="362309" y="2534046"/>
            <a:ext cx="1863306" cy="193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26570" r="8491" b="27336"/>
          <a:stretch/>
        </p:blipFill>
        <p:spPr bwMode="auto">
          <a:xfrm>
            <a:off x="3710945" y="2501350"/>
            <a:ext cx="1531940" cy="186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26798" r="14317" b="27797"/>
          <a:stretch/>
        </p:blipFill>
        <p:spPr bwMode="auto">
          <a:xfrm>
            <a:off x="5242885" y="2534047"/>
            <a:ext cx="1319842" cy="180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27049" r="9409" b="26429"/>
          <a:stretch/>
        </p:blipFill>
        <p:spPr bwMode="auto">
          <a:xfrm>
            <a:off x="6442184" y="2534048"/>
            <a:ext cx="1312963" cy="180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t="32812" r="20701" b="27742"/>
          <a:stretch/>
        </p:blipFill>
        <p:spPr bwMode="auto">
          <a:xfrm>
            <a:off x="7755147" y="2523169"/>
            <a:ext cx="1259261" cy="181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28478" r="10557" b="26519"/>
          <a:stretch/>
        </p:blipFill>
        <p:spPr bwMode="auto">
          <a:xfrm>
            <a:off x="362309" y="4362642"/>
            <a:ext cx="1798608" cy="219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27813" r="10623" b="27207"/>
          <a:stretch/>
        </p:blipFill>
        <p:spPr bwMode="auto">
          <a:xfrm>
            <a:off x="1787668" y="4332760"/>
            <a:ext cx="1764294" cy="21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26701" r="10584" b="26903"/>
          <a:stretch/>
        </p:blipFill>
        <p:spPr bwMode="auto">
          <a:xfrm>
            <a:off x="3379434" y="4319733"/>
            <a:ext cx="1616830" cy="21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29733" r="20488" b="26592"/>
          <a:stretch/>
        </p:blipFill>
        <p:spPr bwMode="auto">
          <a:xfrm>
            <a:off x="4996264" y="4306163"/>
            <a:ext cx="1393200" cy="22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29229" r="15453" b="26781"/>
          <a:stretch/>
        </p:blipFill>
        <p:spPr bwMode="auto">
          <a:xfrm>
            <a:off x="6295952" y="4362642"/>
            <a:ext cx="1459195" cy="218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t="29282" r="23404" b="28183"/>
          <a:stretch/>
        </p:blipFill>
        <p:spPr bwMode="auto">
          <a:xfrm>
            <a:off x="7654041" y="4319732"/>
            <a:ext cx="1360367" cy="216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8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45" y="1026542"/>
            <a:ext cx="8738387" cy="95753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 в  г. Якутске</a:t>
            </a:r>
            <a:br>
              <a:rPr lang="ru-RU" sz="1600" b="1" dirty="0" smtClean="0">
                <a:solidFill>
                  <a:srgbClr val="FF0000"/>
                </a:solidFill>
                <a:effectLst/>
              </a:rPr>
            </a:br>
            <a:r>
              <a:rPr lang="ru-RU" sz="1600" b="1" dirty="0" smtClean="0">
                <a:solidFill>
                  <a:srgbClr val="002060"/>
                </a:solidFill>
                <a:effectLst/>
              </a:rPr>
              <a:t>Акция  памяти «блокадный ХЛЕБ»</a:t>
            </a: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r>
              <a:rPr lang="ru-RU" sz="1400" dirty="0"/>
              <a:t/>
            </a:r>
            <a:br>
              <a:rPr lang="ru-RU" sz="1400" dirty="0"/>
            </a:br>
            <a:endParaRPr lang="ru-RU" sz="1600" dirty="0"/>
          </a:p>
        </p:txBody>
      </p:sp>
      <p:pic>
        <p:nvPicPr>
          <p:cNvPr id="10" name="Объект 9" descr="C:\Users\D6D4~1\AppData\Local\Temp\Rar$DIa0.644\a8a34f68-f5d5-42c5-8697-bc1695bc6c4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38" y="1915061"/>
            <a:ext cx="3937644" cy="45905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9613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</a:t>
                      </a:r>
                    </a:p>
                    <a:p>
                      <a:pPr algn="ctr"/>
                      <a:r>
                        <a:rPr lang="ru-RU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щеобразовательное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октябрина\AppData\Local\Microsoft\Windows\INetCache\Content.Word\PHOTO-2020-01-27-13-36-11-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r="25210"/>
          <a:stretch/>
        </p:blipFill>
        <p:spPr bwMode="auto">
          <a:xfrm>
            <a:off x="889419" y="1915062"/>
            <a:ext cx="3232063" cy="4580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1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804" y="1026542"/>
            <a:ext cx="8686628" cy="73773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 в  г. Якутске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4453" y="1716658"/>
            <a:ext cx="4021346" cy="46079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Конкурсы</a:t>
            </a:r>
            <a:r>
              <a:rPr lang="ru-RU" b="1" dirty="0">
                <a:solidFill>
                  <a:srgbClr val="002060"/>
                </a:solidFill>
              </a:rPr>
              <a:t>: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/>
              <a:t>- Конкурс чтецов, посвященный  </a:t>
            </a:r>
            <a:r>
              <a:rPr lang="ru-RU" b="1" dirty="0"/>
              <a:t>Году памяти и славы в РФ, Году патриотизма в РС(Я) и Году поколений в г. Якутске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( </a:t>
            </a:r>
            <a:r>
              <a:rPr lang="ru-RU" b="1" dirty="0"/>
              <a:t>январь, 2020 г) 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/>
              <a:t>Онлайн – конкурс  рисунков, </a:t>
            </a:r>
            <a:r>
              <a:rPr lang="ru-RU" b="1" dirty="0"/>
              <a:t>посвященный Году памяти и славы в РФ, Году патриотизма в РС(Я) и Году поколений в г. Якутске ( апрель – май) </a:t>
            </a:r>
            <a:r>
              <a:rPr lang="ru-RU" u="sng" dirty="0">
                <a:hlinkClick r:id="rId2"/>
              </a:rPr>
              <a:t>https://www.youtube.com/watch?v=8TimUIuuSsI&amp;feature=youtu.be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977443" y="1759789"/>
            <a:ext cx="3493698" cy="4570673"/>
          </a:xfrm>
        </p:spPr>
        <p:txBody>
          <a:bodyPr>
            <a:noAutofit/>
          </a:bodyPr>
          <a:lstStyle/>
          <a:p>
            <a:pPr algn="ctr"/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62939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46" name="Picture 2" descr="C:\Users\октябрина\Documents\Lightshot\мы наследники победы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38397" r="3748" b="5744"/>
          <a:stretch/>
        </p:blipFill>
        <p:spPr bwMode="auto">
          <a:xfrm>
            <a:off x="5039383" y="4555465"/>
            <a:ext cx="3738104" cy="23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ктябрина\Downloads\WhatsApp Image 2020-12-24 at 11.49.3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83" y="1759788"/>
            <a:ext cx="3676769" cy="27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4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47783" y="1148397"/>
            <a:ext cx="6041984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Наполняемость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обучающихся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за 5 лет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Schoolbook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28973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33305376"/>
              </p:ext>
            </p:extLst>
          </p:nvPr>
        </p:nvGraphicFramePr>
        <p:xfrm>
          <a:off x="400181" y="1597446"/>
          <a:ext cx="8655684" cy="4719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53369" y="5464366"/>
            <a:ext cx="6147412" cy="1189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Предельная наполняемость отдельного класса (группы) </a:t>
            </a:r>
          </a:p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обучающихся с ОВЗ  - 12 человек </a:t>
            </a:r>
          </a:p>
          <a:p>
            <a:pPr algn="ctr"/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 с п.3.4.14. СП 2.4.3648-20 « Санитарно-эпидемиологические требования к организациям </a:t>
            </a:r>
            <a:r>
              <a:rPr lang="ru-RU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воспиатания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обучения, отдыха и оздоровления детей и молодежи»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9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01" y="1118378"/>
            <a:ext cx="8686628" cy="11904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 в  г. Якутске</a:t>
            </a: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r>
              <a:rPr lang="ru-RU" sz="1600" b="1" dirty="0" err="1" smtClean="0">
                <a:solidFill>
                  <a:srgbClr val="002060"/>
                </a:solidFill>
              </a:rPr>
              <a:t>Подпроект</a:t>
            </a:r>
            <a:r>
              <a:rPr lang="ru-RU" sz="1600" b="1" dirty="0">
                <a:solidFill>
                  <a:srgbClr val="002060"/>
                </a:solidFill>
              </a:rPr>
              <a:t>: «Памяти минувших лет живая память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>
                <a:hlinkClick r:id="rId2"/>
              </a:rPr>
              <a:t>http://rskshi5vida.ru/2020/01/23/20-yanvarya-v-gkou-rsya-rskshi-dlya-obuchajushhi/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en-US" sz="1600" dirty="0">
                <a:hlinkClick r:id="rId3"/>
              </a:rPr>
              <a:t>https://www.youtube.com/watch?v=XpMYzs7G1BI</a:t>
            </a:r>
            <a:r>
              <a:rPr lang="ru-RU" sz="1600" dirty="0"/>
              <a:t>  -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>
                <a:solidFill>
                  <a:srgbClr val="002060"/>
                </a:solidFill>
              </a:rPr>
              <a:t>видеосюжет по рассказам ветерана </a:t>
            </a:r>
            <a:r>
              <a:rPr lang="ru-RU" sz="1600" dirty="0" smtClean="0">
                <a:solidFill>
                  <a:srgbClr val="002060"/>
                </a:solidFill>
              </a:rPr>
              <a:t>труда Е.П</a:t>
            </a:r>
            <a:r>
              <a:rPr lang="ru-RU" sz="1600" dirty="0">
                <a:solidFill>
                  <a:srgbClr val="002060"/>
                </a:solidFill>
              </a:rPr>
              <a:t>. Давыдова.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/>
            </a:r>
            <a:br>
              <a:rPr lang="ru-RU" sz="1600" b="1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1267" y="2889848"/>
            <a:ext cx="3624531" cy="34347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520905" y="2803584"/>
            <a:ext cx="2950235" cy="3526877"/>
          </a:xfrm>
        </p:spPr>
        <p:txBody>
          <a:bodyPr>
            <a:noAutofit/>
          </a:bodyPr>
          <a:lstStyle/>
          <a:p>
            <a:pPr algn="ctr"/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676219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099" name="Picture 3" descr="C:\Users\октябрина\Documents\Lightshot\дети войны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31" y="2801608"/>
            <a:ext cx="4093369" cy="35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ктябрина\Documents\Lightshot\дети войны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6" y="2801608"/>
            <a:ext cx="5275795" cy="35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7380" y="1092720"/>
            <a:ext cx="8686800" cy="10011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/>
              </a:rPr>
              <a:t>Проект «Мы наследники Победы»,  посвященный Году памяти и славы в РФ, Году патриотизма в РС(Я) и Году поколений  в  г. Якутске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 smtClean="0">
                <a:solidFill>
                  <a:srgbClr val="002060"/>
                </a:solidFill>
              </a:rPr>
              <a:t> I </a:t>
            </a:r>
            <a:r>
              <a:rPr lang="ru-RU" sz="1600" dirty="0" smtClean="0">
                <a:solidFill>
                  <a:srgbClr val="002060"/>
                </a:solidFill>
              </a:rPr>
              <a:t>Республиканская </a:t>
            </a:r>
            <a:r>
              <a:rPr lang="ru-RU" sz="1600" dirty="0">
                <a:solidFill>
                  <a:srgbClr val="002060"/>
                </a:solidFill>
              </a:rPr>
              <a:t>НПК «Великая Отечественная война в жизни моей семьи и школы» для  обучающихся  с 5-го по 10-е классы среди коррекционных школ, март 2020 г.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1115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045" y="1035170"/>
            <a:ext cx="849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b="21473"/>
          <a:stretch/>
        </p:blipFill>
        <p:spPr bwMode="auto">
          <a:xfrm>
            <a:off x="729104" y="2081122"/>
            <a:ext cx="7590900" cy="466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8028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45" y="1413679"/>
            <a:ext cx="8333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I</a:t>
            </a:r>
            <a:r>
              <a:rPr lang="ru-RU" i="1" dirty="0">
                <a:solidFill>
                  <a:srgbClr val="002060"/>
                </a:solidFill>
              </a:rPr>
              <a:t>-</a:t>
            </a:r>
            <a:r>
              <a:rPr lang="ru-RU" i="1" dirty="0" err="1">
                <a:solidFill>
                  <a:srgbClr val="002060"/>
                </a:solidFill>
              </a:rPr>
              <a:t>ая</a:t>
            </a:r>
            <a:r>
              <a:rPr lang="ru-RU" i="1" dirty="0">
                <a:solidFill>
                  <a:srgbClr val="002060"/>
                </a:solidFill>
              </a:rPr>
              <a:t> Республиканская НПК «Великая Отечественная война в жизни моей семьи и школы» для  обучающихся  с 5-го по 10-е классы среди коррекционных </a:t>
            </a:r>
            <a:r>
              <a:rPr lang="ru-RU" i="1" dirty="0" smtClean="0">
                <a:solidFill>
                  <a:srgbClr val="002060"/>
                </a:solidFill>
              </a:rPr>
              <a:t>школ, март 2020 г.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1" y="2547002"/>
            <a:ext cx="3360000" cy="25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93" y="2520035"/>
            <a:ext cx="3360000" cy="25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23362" r="20188" b="12926"/>
          <a:stretch/>
        </p:blipFill>
        <p:spPr bwMode="auto">
          <a:xfrm>
            <a:off x="3098676" y="3461336"/>
            <a:ext cx="2570200" cy="31573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8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608710" y="1425010"/>
            <a:ext cx="8203720" cy="64299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Экскурсия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механический завод «Восход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», ноябрь, 2020 г.</a:t>
            </a:r>
            <a:endParaRPr lang="ru-RU" sz="2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1450" y="1101846"/>
            <a:ext cx="8382000" cy="4571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/>
              </a:rPr>
              <a:t>Проект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«Билет в будущее»</a:t>
            </a:r>
            <a:br>
              <a:rPr lang="ru-RU" sz="1600" b="1" dirty="0" smtClean="0">
                <a:solidFill>
                  <a:srgbClr val="FF0000"/>
                </a:solidFill>
                <a:effectLst/>
              </a:rPr>
            </a:br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854279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" y="2286000"/>
            <a:ext cx="4455187" cy="38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Downloads\WhatsApp Image 2020-01-22 at 15.59.0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88" y="2363637"/>
            <a:ext cx="4507221" cy="3702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96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41872" y="1358335"/>
            <a:ext cx="8203720" cy="64299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7200" y="1035171"/>
            <a:ext cx="8382000" cy="4571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/>
              </a:rPr>
              <a:t>Проект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«билет в будущее»</a:t>
            </a:r>
            <a:br>
              <a:rPr lang="ru-RU" sz="1600" b="1" dirty="0" smtClean="0">
                <a:solidFill>
                  <a:srgbClr val="FF0000"/>
                </a:solidFill>
                <a:effectLst/>
              </a:rPr>
            </a:br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40892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336" y="1466490"/>
            <a:ext cx="818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по ведению блога в социальных сетях специалиста благотворительного фонда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Харысхал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февраль 2020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7" y="2638056"/>
            <a:ext cx="4364038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75" y="2746861"/>
            <a:ext cx="4173418" cy="313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6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802256" y="1759789"/>
            <a:ext cx="8143335" cy="198407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86596" y="1147313"/>
            <a:ext cx="8252603" cy="948905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/>
              </a:rPr>
              <a:t>Проект </a:t>
            </a:r>
            <a:r>
              <a:rPr lang="ru-RU" sz="1600" b="1" dirty="0" smtClean="0">
                <a:solidFill>
                  <a:srgbClr val="FF0000"/>
                </a:solidFill>
                <a:effectLst/>
              </a:rPr>
              <a:t>«билет в будущее»</a:t>
            </a:r>
            <a:br>
              <a:rPr lang="ru-RU" sz="1600" b="1" dirty="0" smtClean="0">
                <a:solidFill>
                  <a:srgbClr val="FF0000"/>
                </a:solidFill>
                <a:effectLst/>
              </a:rPr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Якутский промышленный техникум имени Т.Г. 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Десяткина, март 2020  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83451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0" y="2415398"/>
            <a:ext cx="4692769" cy="3519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70" y="2400109"/>
            <a:ext cx="4735929" cy="3550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97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87913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64994" y="1108369"/>
            <a:ext cx="8134709" cy="61272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«Последний звонок», май, 2020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03848" y="767501"/>
            <a:ext cx="8235351" cy="931903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6" y="1611702"/>
            <a:ext cx="4446198" cy="444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9098" r="6950" b="8574"/>
          <a:stretch/>
        </p:blipFill>
        <p:spPr bwMode="auto">
          <a:xfrm>
            <a:off x="4731464" y="1611702"/>
            <a:ext cx="4212512" cy="28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8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32570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64994" y="1108369"/>
            <a:ext cx="8134709" cy="61272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«Последний звонок», май, 2020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03848" y="767501"/>
            <a:ext cx="8235351" cy="931903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5083" r="7058"/>
          <a:stretch/>
        </p:blipFill>
        <p:spPr bwMode="auto">
          <a:xfrm>
            <a:off x="175568" y="1699956"/>
            <a:ext cx="4805117" cy="344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31" y="1699955"/>
            <a:ext cx="4024569" cy="402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10832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8355" y="1121434"/>
            <a:ext cx="7643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Детская площадка  «</a:t>
            </a:r>
            <a:r>
              <a:rPr lang="ru-RU" b="1" dirty="0"/>
              <a:t>Лучики» («</a:t>
            </a:r>
            <a:r>
              <a:rPr lang="ru-RU" b="1" dirty="0" err="1"/>
              <a:t>Сардан,ачаан</a:t>
            </a:r>
            <a:r>
              <a:rPr lang="ru-RU" b="1" dirty="0"/>
              <a:t>») в заочном формате с применением дистанционных технологий в рамках школьного проекта «</a:t>
            </a:r>
            <a:r>
              <a:rPr lang="ru-RU" b="1" dirty="0" err="1"/>
              <a:t>Олонхо</a:t>
            </a:r>
            <a:r>
              <a:rPr lang="ru-RU" b="1" dirty="0"/>
              <a:t>  </a:t>
            </a:r>
            <a:r>
              <a:rPr lang="ru-RU" b="1" dirty="0" err="1"/>
              <a:t>алыптаах</a:t>
            </a:r>
            <a:r>
              <a:rPr lang="ru-RU" b="1" dirty="0"/>
              <a:t> </a:t>
            </a:r>
            <a:r>
              <a:rPr lang="ru-RU" b="1" dirty="0" err="1"/>
              <a:t>эйгэтэ</a:t>
            </a:r>
            <a:r>
              <a:rPr lang="ru-RU" b="1" dirty="0"/>
              <a:t>» («Волшебный мир  </a:t>
            </a:r>
            <a:r>
              <a:rPr lang="ru-RU" b="1" dirty="0" err="1"/>
              <a:t>олонхо</a:t>
            </a:r>
            <a:r>
              <a:rPr lang="ru-RU" b="1" dirty="0"/>
              <a:t>» ) </a:t>
            </a:r>
            <a:r>
              <a:rPr lang="ru-RU" b="1" dirty="0" smtClean="0"/>
              <a:t>, ноябрь 2020 г.</a:t>
            </a:r>
          </a:p>
          <a:p>
            <a:r>
              <a:rPr lang="ru-RU" dirty="0" smtClean="0"/>
              <a:t>«</a:t>
            </a:r>
            <a:r>
              <a:rPr lang="ru-RU" dirty="0"/>
              <a:t>Модели Земли </a:t>
            </a:r>
            <a:r>
              <a:rPr lang="ru-RU" dirty="0" err="1"/>
              <a:t>олонхо</a:t>
            </a:r>
            <a:r>
              <a:rPr lang="ru-RU" dirty="0"/>
              <a:t>» - </a:t>
            </a:r>
            <a:r>
              <a:rPr lang="en-US" u="sng" dirty="0">
                <a:hlinkClick r:id="rId3"/>
              </a:rPr>
              <a:t>https://youtu.be/8BF6rH8utSI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Аал</a:t>
            </a:r>
            <a:r>
              <a:rPr lang="ru-RU" dirty="0"/>
              <a:t> – </a:t>
            </a:r>
            <a:r>
              <a:rPr lang="ru-RU" dirty="0" err="1"/>
              <a:t>луук</a:t>
            </a:r>
            <a:r>
              <a:rPr lang="ru-RU" dirty="0"/>
              <a:t> </a:t>
            </a:r>
            <a:r>
              <a:rPr lang="ru-RU" dirty="0" err="1"/>
              <a:t>мас</a:t>
            </a:r>
            <a:r>
              <a:rPr lang="ru-RU" dirty="0"/>
              <a:t>»  - </a:t>
            </a:r>
            <a:r>
              <a:rPr lang="en-US" u="sng" dirty="0">
                <a:hlinkClick r:id="rId4"/>
              </a:rPr>
              <a:t>https://youtu.be/8S-LlXUUYbE</a:t>
            </a:r>
            <a:endParaRPr lang="ru-RU" dirty="0"/>
          </a:p>
          <a:p>
            <a:r>
              <a:rPr lang="ru-RU" dirty="0"/>
              <a:t>«Ос </a:t>
            </a:r>
            <a:r>
              <a:rPr lang="ru-RU" dirty="0" err="1"/>
              <a:t>хоьооннорунан</a:t>
            </a:r>
            <a:r>
              <a:rPr lang="ru-RU" dirty="0"/>
              <a:t> </a:t>
            </a:r>
            <a:r>
              <a:rPr lang="ru-RU" dirty="0" err="1"/>
              <a:t>олонхого</a:t>
            </a:r>
            <a:r>
              <a:rPr lang="ru-RU" dirty="0"/>
              <a:t> </a:t>
            </a:r>
            <a:r>
              <a:rPr lang="ru-RU" dirty="0" err="1"/>
              <a:t>айан</a:t>
            </a:r>
            <a:r>
              <a:rPr lang="ru-RU" dirty="0"/>
              <a:t>» - </a:t>
            </a:r>
            <a:r>
              <a:rPr lang="en-US" u="sng" dirty="0">
                <a:hlinkClick r:id="rId5"/>
              </a:rPr>
              <a:t>https://youtu.be/Ibh72uaAND8</a:t>
            </a:r>
            <a:endParaRPr lang="ru-RU" dirty="0"/>
          </a:p>
          <a:p>
            <a:r>
              <a:rPr lang="ru-RU" dirty="0"/>
              <a:t>«Сувенирное дело «</a:t>
            </a:r>
            <a:r>
              <a:rPr lang="ru-RU" dirty="0" err="1" smtClean="0"/>
              <a:t>Харысхал</a:t>
            </a:r>
            <a:r>
              <a:rPr lang="ru-RU" dirty="0"/>
              <a:t>»» - </a:t>
            </a:r>
            <a:r>
              <a:rPr lang="en-US" u="sng" dirty="0">
                <a:hlinkClick r:id="rId6"/>
              </a:rPr>
              <a:t>https://youtu.be/lPITpsvB_SY</a:t>
            </a:r>
            <a:endParaRPr lang="ru-RU" dirty="0"/>
          </a:p>
          <a:p>
            <a:r>
              <a:rPr lang="ru-RU" dirty="0"/>
              <a:t>«Резьба по </a:t>
            </a:r>
            <a:r>
              <a:rPr lang="ru-RU" dirty="0" smtClean="0"/>
              <a:t>дереву» </a:t>
            </a:r>
            <a:r>
              <a:rPr lang="ru-RU" dirty="0"/>
              <a:t>-  </a:t>
            </a:r>
            <a:r>
              <a:rPr lang="en-US" dirty="0"/>
              <a:t>https://youtu.be/JDAuGcnkWXk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Эрчимэн</a:t>
            </a:r>
            <a:r>
              <a:rPr lang="ru-RU" dirty="0"/>
              <a:t> </a:t>
            </a:r>
            <a:r>
              <a:rPr lang="ru-RU" dirty="0" err="1"/>
              <a:t>Бэргэн</a:t>
            </a:r>
            <a:r>
              <a:rPr lang="ru-RU" dirty="0"/>
              <a:t>» -</a:t>
            </a:r>
            <a:r>
              <a:rPr lang="en-US" dirty="0"/>
              <a:t>https://youtu.be/kWQseanHuyk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smtClean="0"/>
              <a:t>Творческая </a:t>
            </a:r>
            <a:r>
              <a:rPr lang="ru-RU" dirty="0"/>
              <a:t>студия «</a:t>
            </a:r>
            <a:r>
              <a:rPr lang="ru-RU" dirty="0" err="1"/>
              <a:t>Кэрэ</a:t>
            </a:r>
            <a:r>
              <a:rPr lang="ru-RU" dirty="0"/>
              <a:t>»» - </a:t>
            </a:r>
            <a:r>
              <a:rPr lang="ru-RU" dirty="0" err="1" smtClean="0"/>
              <a:t>Инстаграм</a:t>
            </a:r>
            <a:r>
              <a:rPr lang="ru-RU" dirty="0" smtClean="0"/>
              <a:t> </a:t>
            </a:r>
            <a:r>
              <a:rPr lang="ru-RU" dirty="0"/>
              <a:t>-</a:t>
            </a:r>
            <a:r>
              <a:rPr lang="en-US" dirty="0" err="1"/>
              <a:t>kere_official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О работе площадки можете </a:t>
            </a:r>
            <a:r>
              <a:rPr lang="ru-RU" dirty="0" err="1"/>
              <a:t>озакомиться</a:t>
            </a:r>
            <a:r>
              <a:rPr lang="ru-RU" dirty="0"/>
              <a:t>  в </a:t>
            </a:r>
            <a:r>
              <a:rPr lang="ru-RU" dirty="0" err="1"/>
              <a:t>Ютуб</a:t>
            </a:r>
            <a:r>
              <a:rPr lang="ru-RU" dirty="0"/>
              <a:t> – канале «Речевая школа» по ссылке:</a:t>
            </a:r>
          </a:p>
          <a:p>
            <a:r>
              <a:rPr lang="ru-RU" dirty="0"/>
              <a:t>Открытие лагеря - </a:t>
            </a:r>
            <a:r>
              <a:rPr lang="en-US" u="sng" dirty="0">
                <a:hlinkClick r:id="rId7"/>
              </a:rPr>
              <a:t>https://youtu.be/UT3ZllHXCVg</a:t>
            </a:r>
            <a:r>
              <a:rPr lang="ru-RU" dirty="0"/>
              <a:t>,  работа мастерских -</a:t>
            </a:r>
            <a:r>
              <a:rPr lang="en-US" u="sng" dirty="0">
                <a:hlinkClick r:id="rId3"/>
              </a:rPr>
              <a:t>https://youtu.be/8BF6rH8utSI</a:t>
            </a:r>
            <a:r>
              <a:rPr lang="ru-RU" dirty="0"/>
              <a:t>, </a:t>
            </a:r>
            <a:r>
              <a:rPr lang="en-US" u="sng" dirty="0">
                <a:hlinkClick r:id="rId4"/>
              </a:rPr>
              <a:t>https://youtu.be/8S-LlXUUYbE</a:t>
            </a:r>
            <a:r>
              <a:rPr lang="ru-RU" dirty="0"/>
              <a:t>, </a:t>
            </a:r>
          </a:p>
          <a:p>
            <a:r>
              <a:rPr lang="ru-RU" dirty="0"/>
              <a:t>На сайте школы : </a:t>
            </a:r>
            <a:r>
              <a:rPr lang="en-US" u="sng" dirty="0">
                <a:hlinkClick r:id="rId8"/>
              </a:rPr>
              <a:t>rskshi5vida.ru</a:t>
            </a:r>
            <a:r>
              <a:rPr lang="ru-RU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40743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атолий Федоров\Desktop\РСКШИ\ЮБИЛЕЙ 55 лет РСКШИ\различные мероприятия\20191128_162827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45448" r="6855" b="14491"/>
          <a:stretch/>
        </p:blipFill>
        <p:spPr bwMode="auto">
          <a:xfrm>
            <a:off x="417847" y="1469082"/>
            <a:ext cx="8164178" cy="28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0" y="4413471"/>
            <a:ext cx="4572000" cy="2980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b="1" dirty="0" smtClean="0">
                <a:solidFill>
                  <a:srgbClr val="FF0000"/>
                </a:solidFill>
              </a:rPr>
              <a:t>III</a:t>
            </a:r>
            <a:r>
              <a:rPr lang="ru-RU" sz="1300" b="1" dirty="0" smtClean="0">
                <a:solidFill>
                  <a:srgbClr val="FF0000"/>
                </a:solidFill>
              </a:rPr>
              <a:t> </a:t>
            </a:r>
            <a:r>
              <a:rPr lang="ru-RU" sz="1300" b="1" dirty="0">
                <a:solidFill>
                  <a:srgbClr val="FF0000"/>
                </a:solidFill>
              </a:rPr>
              <a:t>Республиканский фестиваль-конкурс инклюзивного творчества «У каждого человека свои звезды», март –апрель 2020 г</a:t>
            </a:r>
          </a:p>
          <a:p>
            <a:pPr marL="0" lvl="0" indent="0">
              <a:buNone/>
            </a:pPr>
            <a:r>
              <a:rPr lang="ru-RU" sz="1300" b="1" dirty="0">
                <a:solidFill>
                  <a:srgbClr val="002060"/>
                </a:solidFill>
              </a:rPr>
              <a:t>Лауреаты 1 степени ансамбль «Смайлики», руководители Мальцева А.В., </a:t>
            </a:r>
            <a:r>
              <a:rPr lang="ru-RU" sz="1300" b="1" dirty="0" err="1">
                <a:solidFill>
                  <a:srgbClr val="002060"/>
                </a:solidFill>
              </a:rPr>
              <a:t>Баишев</a:t>
            </a:r>
            <a:r>
              <a:rPr lang="ru-RU" sz="1300" b="1" dirty="0">
                <a:solidFill>
                  <a:srgbClr val="002060"/>
                </a:solidFill>
              </a:rPr>
              <a:t> И.С</a:t>
            </a:r>
            <a:r>
              <a:rPr lang="ru-RU" sz="1300" b="1" dirty="0" smtClean="0">
                <a:solidFill>
                  <a:srgbClr val="002060"/>
                </a:solidFill>
              </a:rPr>
              <a:t>.</a:t>
            </a:r>
            <a:r>
              <a:rPr lang="en-US" sz="1300" b="1" dirty="0" smtClean="0">
                <a:solidFill>
                  <a:srgbClr val="002060"/>
                </a:solidFill>
              </a:rPr>
              <a:t> </a:t>
            </a:r>
            <a:r>
              <a:rPr lang="ru-RU" sz="1300" b="1" dirty="0" smtClean="0">
                <a:solidFill>
                  <a:srgbClr val="002060"/>
                </a:solidFill>
              </a:rPr>
              <a:t>Март- апрель 2020 год.</a:t>
            </a:r>
          </a:p>
          <a:p>
            <a:pPr marL="0" indent="0">
              <a:buNone/>
            </a:pPr>
            <a:r>
              <a:rPr lang="ru-RU" sz="1300" b="1" dirty="0" smtClean="0">
                <a:solidFill>
                  <a:srgbClr val="FF0000"/>
                </a:solidFill>
              </a:rPr>
              <a:t>Республиканский </a:t>
            </a:r>
            <a:r>
              <a:rPr lang="ru-RU" sz="1300" b="1" dirty="0">
                <a:solidFill>
                  <a:srgbClr val="FF0000"/>
                </a:solidFill>
              </a:rPr>
              <a:t>конкурс «Мальчишки поют», март 2020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srgbClr val="002060"/>
                </a:solidFill>
              </a:rPr>
              <a:t>•лауреат </a:t>
            </a:r>
            <a:r>
              <a:rPr lang="ru-RU" sz="1300" b="1" dirty="0">
                <a:solidFill>
                  <a:srgbClr val="002060"/>
                </a:solidFill>
              </a:rPr>
              <a:t>2 степени  в ансамбль «Смайлики», руководители Мальцева А.В., </a:t>
            </a:r>
            <a:r>
              <a:rPr lang="ru-RU" sz="1300" b="1" dirty="0" err="1">
                <a:solidFill>
                  <a:srgbClr val="002060"/>
                </a:solidFill>
              </a:rPr>
              <a:t>Баишев</a:t>
            </a:r>
            <a:r>
              <a:rPr lang="ru-RU" sz="1300" b="1" dirty="0">
                <a:solidFill>
                  <a:srgbClr val="002060"/>
                </a:solidFill>
              </a:rPr>
              <a:t> И.С.</a:t>
            </a:r>
          </a:p>
          <a:p>
            <a:pPr marL="0" lvl="0" indent="0">
              <a:buNone/>
            </a:pPr>
            <a:endParaRPr lang="ru-RU" sz="13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4390117"/>
            <a:ext cx="45720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FF0000"/>
                </a:solidFill>
              </a:rPr>
              <a:t>Республиканский </a:t>
            </a:r>
            <a:r>
              <a:rPr lang="ru-RU" sz="1300" b="1" dirty="0">
                <a:solidFill>
                  <a:srgbClr val="FF0000"/>
                </a:solidFill>
              </a:rPr>
              <a:t>военно-патриотический  конкурс-фестиваль, посвященный 75-ой годовщине Победы в Великой Отечественной войне «Великой Победе не меркнуть в веках!». Центр дистанционных мероприятий «Пора Роста», май 2020 г</a:t>
            </a:r>
            <a:r>
              <a:rPr lang="ru-RU" sz="1300" b="1" dirty="0">
                <a:solidFill>
                  <a:srgbClr val="002060"/>
                </a:solidFill>
              </a:rPr>
              <a:t>.</a:t>
            </a:r>
          </a:p>
          <a:p>
            <a:endParaRPr lang="ru-RU" sz="1300" b="1" dirty="0" smtClean="0">
              <a:solidFill>
                <a:srgbClr val="002060"/>
              </a:solidFill>
            </a:endParaRPr>
          </a:p>
          <a:p>
            <a:r>
              <a:rPr lang="ru-RU" sz="1300" b="1" dirty="0" smtClean="0">
                <a:solidFill>
                  <a:srgbClr val="002060"/>
                </a:solidFill>
              </a:rPr>
              <a:t>лауреат </a:t>
            </a:r>
            <a:r>
              <a:rPr lang="ru-RU" sz="1300" b="1" dirty="0">
                <a:solidFill>
                  <a:srgbClr val="002060"/>
                </a:solidFill>
              </a:rPr>
              <a:t>1 степени в номинации «Художественное слово» - коллектив 4 «а» </a:t>
            </a:r>
            <a:r>
              <a:rPr lang="ru-RU" sz="1300" b="1" dirty="0" smtClean="0">
                <a:solidFill>
                  <a:srgbClr val="002060"/>
                </a:solidFill>
              </a:rPr>
              <a:t>класса</a:t>
            </a:r>
            <a:endParaRPr lang="ru-RU" sz="1300" b="1" dirty="0">
              <a:solidFill>
                <a:srgbClr val="002060"/>
              </a:solidFill>
            </a:endParaRPr>
          </a:p>
          <a:p>
            <a:r>
              <a:rPr lang="ru-RU" sz="1300" b="1" dirty="0" smtClean="0">
                <a:solidFill>
                  <a:srgbClr val="002060"/>
                </a:solidFill>
              </a:rPr>
              <a:t>лауреат </a:t>
            </a:r>
            <a:r>
              <a:rPr lang="ru-RU" sz="1300" b="1" dirty="0">
                <a:solidFill>
                  <a:srgbClr val="002060"/>
                </a:solidFill>
              </a:rPr>
              <a:t>1 степени в номинации «Вокальное творчество» - коллектив 4 «а» класса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5824" y="1099751"/>
            <a:ext cx="7572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Ансамбль «Смайлики» 4 а </a:t>
            </a:r>
            <a:r>
              <a:rPr lang="ru-RU" b="1" dirty="0" smtClean="0">
                <a:solidFill>
                  <a:srgbClr val="002060"/>
                </a:solidFill>
              </a:rPr>
              <a:t>класс, руководитель Мальцева </a:t>
            </a:r>
            <a:r>
              <a:rPr lang="ru-RU" b="1" dirty="0">
                <a:solidFill>
                  <a:srgbClr val="002060"/>
                </a:solidFill>
              </a:rPr>
              <a:t>А.В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870325" y="2736850"/>
            <a:ext cx="6083300" cy="8874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32998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26602747"/>
              </p:ext>
            </p:extLst>
          </p:nvPr>
        </p:nvGraphicFramePr>
        <p:xfrm>
          <a:off x="167951" y="1866122"/>
          <a:ext cx="8761445" cy="490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36837" y="1297019"/>
            <a:ext cx="7922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Данные социального паспорта по учебным годам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184547" y="1543781"/>
            <a:ext cx="6968705" cy="522652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05027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9851" y="1069675"/>
            <a:ext cx="651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Творческая студия «</a:t>
            </a:r>
            <a:r>
              <a:rPr lang="ru-RU" dirty="0" err="1" smtClean="0">
                <a:solidFill>
                  <a:srgbClr val="002060"/>
                </a:solidFill>
              </a:rPr>
              <a:t>Кэрэ</a:t>
            </a:r>
            <a:r>
              <a:rPr lang="ru-RU" dirty="0" smtClean="0">
                <a:solidFill>
                  <a:srgbClr val="002060"/>
                </a:solidFill>
              </a:rPr>
              <a:t>» руководитель Кондратьева </a:t>
            </a:r>
            <a:r>
              <a:rPr lang="ru-RU" dirty="0">
                <a:solidFill>
                  <a:srgbClr val="002060"/>
                </a:solidFill>
              </a:rPr>
              <a:t>Т.П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6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1" r="6142" b="6731"/>
          <a:stretch/>
        </p:blipFill>
        <p:spPr bwMode="auto">
          <a:xfrm>
            <a:off x="276045" y="1813410"/>
            <a:ext cx="3036498" cy="426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7935" y="1851491"/>
            <a:ext cx="52006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III</a:t>
            </a:r>
            <a:r>
              <a:rPr lang="ru-RU" sz="1600" dirty="0">
                <a:solidFill>
                  <a:srgbClr val="002060"/>
                </a:solidFill>
              </a:rPr>
              <a:t>-й Республиканский фестиваль-конкурс инклюзивного творчества «У каждого человека свои звезды» с коллекцией «</a:t>
            </a:r>
            <a:r>
              <a:rPr lang="ru-RU" sz="1600" dirty="0" err="1">
                <a:solidFill>
                  <a:srgbClr val="002060"/>
                </a:solidFill>
              </a:rPr>
              <a:t>Хаарчаана</a:t>
            </a:r>
            <a:r>
              <a:rPr lang="ru-RU" sz="1600" dirty="0">
                <a:solidFill>
                  <a:srgbClr val="002060"/>
                </a:solidFill>
              </a:rPr>
              <a:t>» </a:t>
            </a:r>
            <a:r>
              <a:rPr lang="ru-RU" sz="1600" dirty="0" err="1">
                <a:solidFill>
                  <a:srgbClr val="002060"/>
                </a:solidFill>
              </a:rPr>
              <a:t>г.Якутск</a:t>
            </a:r>
            <a:r>
              <a:rPr lang="ru-RU" sz="1600" dirty="0">
                <a:solidFill>
                  <a:srgbClr val="002060"/>
                </a:solidFill>
              </a:rPr>
              <a:t>, март-апрель 2020 г.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Гран-при творческая студия «КЭРЭ», руководитель Кондратьева Т.П.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Международный  </a:t>
            </a:r>
            <a:r>
              <a:rPr lang="ru-RU" sz="1600" dirty="0">
                <a:solidFill>
                  <a:srgbClr val="002060"/>
                </a:solidFill>
              </a:rPr>
              <a:t>фестиваль-конкурс «Планета искусств» в заочном формате с коллекцией «Новогодние маски» , </a:t>
            </a:r>
            <a:r>
              <a:rPr lang="en-US" sz="1600" dirty="0">
                <a:solidFill>
                  <a:srgbClr val="002060"/>
                </a:solidFill>
              </a:rPr>
              <a:t>on</a:t>
            </a:r>
            <a:r>
              <a:rPr lang="ru-RU" sz="1600" dirty="0">
                <a:solidFill>
                  <a:srgbClr val="002060"/>
                </a:solidFill>
              </a:rPr>
              <a:t>-</a:t>
            </a:r>
            <a:r>
              <a:rPr lang="en-US" sz="1600" dirty="0">
                <a:solidFill>
                  <a:srgbClr val="002060"/>
                </a:solidFill>
              </a:rPr>
              <a:t>line</a:t>
            </a:r>
            <a:r>
              <a:rPr lang="ru-RU" sz="1600" dirty="0">
                <a:solidFill>
                  <a:srgbClr val="002060"/>
                </a:solidFill>
              </a:rPr>
              <a:t>, г. Москва, апрель 2020 года.</a:t>
            </a:r>
          </a:p>
          <a:p>
            <a:pPr lvl="0" algn="just"/>
            <a:r>
              <a:rPr lang="ru-RU" sz="1600" dirty="0">
                <a:solidFill>
                  <a:srgbClr val="002060"/>
                </a:solidFill>
              </a:rPr>
              <a:t>лауреат 1 степени - Творческая студия «КЭРЭ», руководитель Кондратьева Т.П</a:t>
            </a:r>
            <a:r>
              <a:rPr lang="ru-RU" sz="1600" dirty="0"/>
              <a:t>.</a:t>
            </a:r>
          </a:p>
          <a:p>
            <a:pPr lvl="0" algn="just"/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9851" y="1069675"/>
            <a:ext cx="651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Творческая студия «</a:t>
            </a:r>
            <a:r>
              <a:rPr lang="ru-RU" dirty="0" err="1" smtClean="0">
                <a:solidFill>
                  <a:srgbClr val="002060"/>
                </a:solidFill>
              </a:rPr>
              <a:t>Кэрэ</a:t>
            </a:r>
            <a:r>
              <a:rPr lang="ru-RU" dirty="0" smtClean="0">
                <a:solidFill>
                  <a:srgbClr val="002060"/>
                </a:solidFill>
              </a:rPr>
              <a:t>» руководитель Кондратьева </a:t>
            </a:r>
            <a:r>
              <a:rPr lang="ru-RU" dirty="0">
                <a:solidFill>
                  <a:srgbClr val="002060"/>
                </a:solidFill>
              </a:rPr>
              <a:t>Т.П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4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840" y="99410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en-US" sz="1600" i="1" dirty="0">
                <a:solidFill>
                  <a:srgbClr val="002060"/>
                </a:solidFill>
              </a:rPr>
              <a:t>V</a:t>
            </a:r>
            <a:r>
              <a:rPr lang="ru-RU" sz="1600" i="1" dirty="0">
                <a:solidFill>
                  <a:srgbClr val="002060"/>
                </a:solidFill>
              </a:rPr>
              <a:t>-й региональный отборочный этап финала V</a:t>
            </a:r>
            <a:r>
              <a:rPr lang="en-US" sz="1600" i="1" dirty="0">
                <a:solidFill>
                  <a:srgbClr val="002060"/>
                </a:solidFill>
              </a:rPr>
              <a:t>I</a:t>
            </a:r>
            <a:r>
              <a:rPr lang="ru-RU" sz="1600" i="1" dirty="0">
                <a:solidFill>
                  <a:srgbClr val="002060"/>
                </a:solidFill>
              </a:rPr>
              <a:t> Национального чемпионата профессионального мастерства среди инвалидов и лиц с ограниченными возможностями здоровья «</a:t>
            </a:r>
            <a:r>
              <a:rPr lang="ru-RU" sz="1600" i="1" dirty="0" err="1">
                <a:solidFill>
                  <a:srgbClr val="002060"/>
                </a:solidFill>
              </a:rPr>
              <a:t>Абилимпикс</a:t>
            </a:r>
            <a:r>
              <a:rPr lang="ru-RU" sz="1600" i="1" dirty="0">
                <a:solidFill>
                  <a:srgbClr val="002060"/>
                </a:solidFill>
              </a:rPr>
              <a:t>» Республики Саха (Якутия) (школьники), март 2020 г: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8028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0443" y="1949570"/>
            <a:ext cx="662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 </a:t>
            </a:r>
            <a:r>
              <a:rPr lang="ru-RU" sz="1400" b="1" dirty="0">
                <a:solidFill>
                  <a:srgbClr val="002060"/>
                </a:solidFill>
              </a:rPr>
              <a:t>компетенции «</a:t>
            </a:r>
            <a:r>
              <a:rPr lang="ru-RU" sz="1400" b="1" dirty="0" err="1">
                <a:solidFill>
                  <a:srgbClr val="002060"/>
                </a:solidFill>
              </a:rPr>
              <a:t>Бисероплетение</a:t>
            </a:r>
            <a:r>
              <a:rPr lang="ru-RU" sz="1400" b="1" dirty="0">
                <a:solidFill>
                  <a:srgbClr val="002060"/>
                </a:solidFill>
              </a:rPr>
              <a:t>»:руководитель Кондратьева Т.П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</a:rPr>
              <a:t>1 </a:t>
            </a:r>
            <a:r>
              <a:rPr lang="ru-RU" sz="1400" b="1" dirty="0">
                <a:solidFill>
                  <a:srgbClr val="002060"/>
                </a:solidFill>
              </a:rPr>
              <a:t>место  </a:t>
            </a:r>
            <a:r>
              <a:rPr lang="ru-RU" sz="1400" b="1" dirty="0" smtClean="0">
                <a:solidFill>
                  <a:srgbClr val="002060"/>
                </a:solidFill>
              </a:rPr>
              <a:t>- </a:t>
            </a:r>
            <a:r>
              <a:rPr lang="ru-RU" sz="1400" b="1" dirty="0">
                <a:solidFill>
                  <a:srgbClr val="002060"/>
                </a:solidFill>
              </a:rPr>
              <a:t>Спиридонова </a:t>
            </a:r>
            <a:r>
              <a:rPr lang="ru-RU" sz="1400" b="1" dirty="0" err="1">
                <a:solidFill>
                  <a:srgbClr val="002060"/>
                </a:solidFill>
              </a:rPr>
              <a:t>Айлаана</a:t>
            </a:r>
            <a:r>
              <a:rPr lang="ru-RU" sz="1400" b="1" dirty="0">
                <a:solidFill>
                  <a:srgbClr val="002060"/>
                </a:solidFill>
              </a:rPr>
              <a:t>, ученица 9 «б» класса,   </a:t>
            </a:r>
          </a:p>
          <a:p>
            <a:pPr lvl="0" algn="ctr"/>
            <a:r>
              <a:rPr lang="ru-RU" sz="1400" b="1" dirty="0">
                <a:solidFill>
                  <a:srgbClr val="002060"/>
                </a:solidFill>
              </a:rPr>
              <a:t>2 место </a:t>
            </a:r>
            <a:r>
              <a:rPr lang="ru-RU" sz="1400" b="1" dirty="0" smtClean="0">
                <a:solidFill>
                  <a:srgbClr val="002060"/>
                </a:solidFill>
              </a:rPr>
              <a:t>- </a:t>
            </a:r>
            <a:r>
              <a:rPr lang="ru-RU" sz="1400" b="1" dirty="0">
                <a:solidFill>
                  <a:srgbClr val="002060"/>
                </a:solidFill>
              </a:rPr>
              <a:t>Третьякова </a:t>
            </a:r>
            <a:r>
              <a:rPr lang="ru-RU" sz="1400" b="1" dirty="0" err="1">
                <a:solidFill>
                  <a:srgbClr val="002060"/>
                </a:solidFill>
              </a:rPr>
              <a:t>Саина</a:t>
            </a:r>
            <a:r>
              <a:rPr lang="ru-RU" sz="1400" b="1" dirty="0">
                <a:solidFill>
                  <a:srgbClr val="002060"/>
                </a:solidFill>
              </a:rPr>
              <a:t>, ученица 8 «б» класса</a:t>
            </a:r>
            <a:r>
              <a:rPr lang="ru-RU" sz="1400" b="1" dirty="0" smtClean="0">
                <a:solidFill>
                  <a:srgbClr val="002060"/>
                </a:solidFill>
              </a:rPr>
              <a:t>, 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</a:rPr>
              <a:t>3 </a:t>
            </a:r>
            <a:r>
              <a:rPr lang="ru-RU" sz="1400" b="1" dirty="0">
                <a:solidFill>
                  <a:srgbClr val="002060"/>
                </a:solidFill>
              </a:rPr>
              <a:t>место  </a:t>
            </a:r>
            <a:r>
              <a:rPr lang="ru-RU" sz="1400" b="1" dirty="0" smtClean="0">
                <a:solidFill>
                  <a:srgbClr val="002060"/>
                </a:solidFill>
              </a:rPr>
              <a:t>-Максимова Розалия,  ученица </a:t>
            </a:r>
            <a:r>
              <a:rPr lang="ru-RU" sz="1400" b="1" dirty="0">
                <a:solidFill>
                  <a:srgbClr val="002060"/>
                </a:solidFill>
              </a:rPr>
              <a:t>10 «б» </a:t>
            </a:r>
            <a:r>
              <a:rPr lang="ru-RU" sz="1400" b="1" dirty="0" smtClean="0">
                <a:solidFill>
                  <a:srgbClr val="002060"/>
                </a:solidFill>
              </a:rPr>
              <a:t>класса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5" y="3162537"/>
            <a:ext cx="4669416" cy="360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октябрина\Downloads\WhatsApp Image 2020-12-24 at 12.27.0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42" y="3148641"/>
            <a:ext cx="3088253" cy="36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8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241538" y="1147438"/>
            <a:ext cx="8678173" cy="98266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Городской экологический конкурс творческих работ-поделок «Юнармейцы чтят», посвященному 75летию Великой Победы, (Министерство жилищно-коммунального хозяйства и энергетики РС(Я)) , апрель 2020 г.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2419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81" y="1955924"/>
            <a:ext cx="3600000" cy="480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21" y="1954488"/>
            <a:ext cx="3600000" cy="480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2419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4288" y="1078301"/>
            <a:ext cx="80570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Открытый городской конкурс детского и юношеского творчества «ЖДИ МЕНЯ», посвященному 75-летию Победы в Великой Отечественной войне 1941-1945 годов., январь, 2020г.</a:t>
            </a:r>
            <a:endParaRPr lang="ru-RU" dirty="0">
              <a:solidFill>
                <a:srgbClr val="002060"/>
              </a:solidFill>
            </a:endParaRPr>
          </a:p>
          <a:p>
            <a:pPr lvl="0" algn="ctr"/>
            <a:r>
              <a:rPr lang="ru-RU" dirty="0">
                <a:solidFill>
                  <a:srgbClr val="002060"/>
                </a:solidFill>
              </a:rPr>
              <a:t>Лауреат 2 степени  -  Захаров </a:t>
            </a:r>
            <a:r>
              <a:rPr lang="ru-RU" dirty="0" err="1">
                <a:solidFill>
                  <a:srgbClr val="002060"/>
                </a:solidFill>
              </a:rPr>
              <a:t>Дьулус</a:t>
            </a:r>
            <a:r>
              <a:rPr lang="ru-RU" dirty="0">
                <a:solidFill>
                  <a:srgbClr val="002060"/>
                </a:solidFill>
              </a:rPr>
              <a:t>, 9  «а» класс,  руководитель  </a:t>
            </a:r>
            <a:r>
              <a:rPr lang="ru-RU" dirty="0" err="1">
                <a:solidFill>
                  <a:srgbClr val="002060"/>
                </a:solidFill>
              </a:rPr>
              <a:t>Гаврильева</a:t>
            </a:r>
            <a:r>
              <a:rPr lang="ru-RU" dirty="0">
                <a:solidFill>
                  <a:srgbClr val="002060"/>
                </a:solidFill>
              </a:rPr>
              <a:t> У.П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rgbClr val="002060"/>
                </a:solidFill>
                <a:hlinkClick r:id="rId3"/>
              </a:rPr>
              <a:t>www.youtube.com/watch?v=1ChVGN16Ee4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lvl="0" algn="just"/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2001" r="5419"/>
          <a:stretch/>
        </p:blipFill>
        <p:spPr bwMode="auto">
          <a:xfrm rot="16200000">
            <a:off x="1158687" y="1933882"/>
            <a:ext cx="3600000" cy="514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40" y="2704380"/>
            <a:ext cx="3131034" cy="360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" y="1005576"/>
            <a:ext cx="8972856" cy="87126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i="1" dirty="0" smtClean="0">
                <a:effectLst/>
              </a:rPr>
              <a:t>Открытый </a:t>
            </a:r>
            <a:r>
              <a:rPr lang="ru-RU" sz="1800" i="1" dirty="0">
                <a:effectLst/>
              </a:rPr>
              <a:t>детский конкурс песни и танца </a:t>
            </a:r>
            <a:r>
              <a:rPr lang="ru-RU" sz="1800" i="1" dirty="0" smtClean="0">
                <a:effectLst/>
              </a:rPr>
              <a:t/>
            </a:r>
            <a:br>
              <a:rPr lang="ru-RU" sz="1800" i="1" dirty="0" smtClean="0">
                <a:effectLst/>
              </a:rPr>
            </a:br>
            <a:r>
              <a:rPr lang="ru-RU" sz="1800" i="1" dirty="0" smtClean="0">
                <a:effectLst/>
              </a:rPr>
              <a:t>«</a:t>
            </a:r>
            <a:r>
              <a:rPr lang="ru-RU" sz="1800" i="1" dirty="0">
                <a:effectLst/>
              </a:rPr>
              <a:t>Солнечная долина </a:t>
            </a:r>
            <a:r>
              <a:rPr lang="ru-RU" sz="1800" i="1" dirty="0" err="1">
                <a:effectLst/>
              </a:rPr>
              <a:t>Туймаады</a:t>
            </a:r>
            <a:r>
              <a:rPr lang="ru-RU" sz="1800" i="1" dirty="0">
                <a:effectLst/>
              </a:rPr>
              <a:t>» , март 2020 г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24193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923" r="8546" b="3077"/>
          <a:stretch/>
        </p:blipFill>
        <p:spPr bwMode="auto">
          <a:xfrm>
            <a:off x="715992" y="1747454"/>
            <a:ext cx="1464230" cy="216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 r="12892" b="14605"/>
          <a:stretch/>
        </p:blipFill>
        <p:spPr bwMode="auto">
          <a:xfrm>
            <a:off x="284672" y="4102929"/>
            <a:ext cx="4125578" cy="23927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32" y="1645172"/>
            <a:ext cx="4308424" cy="48505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11" y="1747454"/>
            <a:ext cx="1620001" cy="216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4233" y="1216314"/>
            <a:ext cx="8382033" cy="871268"/>
          </a:xfrm>
        </p:spPr>
        <p:txBody>
          <a:bodyPr>
            <a:normAutofit fontScale="90000"/>
          </a:bodyPr>
          <a:lstStyle/>
          <a:p>
            <a:r>
              <a:rPr lang="ru-RU" sz="1800" i="1" dirty="0" smtClean="0">
                <a:effectLst/>
              </a:rPr>
              <a:t/>
            </a:r>
            <a:br>
              <a:rPr lang="ru-RU" sz="1800" i="1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93491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695" y="1000402"/>
            <a:ext cx="8643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Международный  конкурс  в номинации «День  Великой Победы», посвященному Дню Победы в ВОВ , международный образовательный портал «Солнечный свет» , май 2020 г</a:t>
            </a:r>
            <a:endParaRPr lang="ru-RU" dirty="0">
              <a:solidFill>
                <a:srgbClr val="002060"/>
              </a:solidFill>
            </a:endParaRPr>
          </a:p>
          <a:p>
            <a:pPr lvl="0" algn="ctr"/>
            <a:r>
              <a:rPr lang="ru-RU" dirty="0">
                <a:solidFill>
                  <a:srgbClr val="002060"/>
                </a:solidFill>
              </a:rPr>
              <a:t>1 место - Проект «Помним. Гордимся. Чтим.», руководитель Рожина М.М.  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Международный  конкурс «Бессмертный полк»,  посвященному Дню Победы в ВОВ, международный образовательный портал «Солнечный свет» , май 2020 г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1 место - Проект «Поклонимся Великим тем годам», руководители Семенова В.И., Старостина А.Н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t="9905" r="16530" b="38343"/>
          <a:stretch/>
        </p:blipFill>
        <p:spPr bwMode="auto">
          <a:xfrm>
            <a:off x="319178" y="3669953"/>
            <a:ext cx="2053085" cy="288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39" y="3536821"/>
            <a:ext cx="2079942" cy="29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Пользователь\Desktop\дети\8f083bc9-a6f1-404a-b784-10328f71842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0031" y="3536821"/>
            <a:ext cx="5365116" cy="3058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5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63910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3" y="1105139"/>
            <a:ext cx="4345722" cy="570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09" y="1105139"/>
            <a:ext cx="4160648" cy="258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09" y="3624778"/>
            <a:ext cx="4160648" cy="318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1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90495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35855" y="1108136"/>
            <a:ext cx="8307237" cy="69873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«Страна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86596" y="1591272"/>
            <a:ext cx="8252603" cy="948905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5" descr="C:\Users\Пользователь\Desktop\Фото ГДП\IMG_5614.JPG"/>
          <p:cNvPicPr>
            <a:picLocks noChangeAspect="1" noChangeArrowheads="1"/>
          </p:cNvPicPr>
          <p:nvPr/>
        </p:nvPicPr>
        <p:blipFill rotWithShape="1">
          <a:blip r:embed="rId3" cstate="print"/>
          <a:srcRect l="5589" t="28106" r="4887" b="17509"/>
          <a:stretch/>
        </p:blipFill>
        <p:spPr bwMode="auto">
          <a:xfrm>
            <a:off x="282622" y="4657332"/>
            <a:ext cx="4631083" cy="219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5" descr="IMG_E5697.JPG"/>
          <p:cNvPicPr>
            <a:picLocks noChangeAspect="1"/>
          </p:cNvPicPr>
          <p:nvPr/>
        </p:nvPicPr>
        <p:blipFill rotWithShape="1">
          <a:blip r:embed="rId4" cstate="print"/>
          <a:srcRect l="26894"/>
          <a:stretch/>
        </p:blipFill>
        <p:spPr>
          <a:xfrm>
            <a:off x="4832349" y="1572222"/>
            <a:ext cx="4269858" cy="3675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5" descr="PYVG0405.JPG"/>
          <p:cNvPicPr>
            <a:picLocks noChangeAspect="1"/>
          </p:cNvPicPr>
          <p:nvPr/>
        </p:nvPicPr>
        <p:blipFill rotWithShape="1">
          <a:blip r:embed="rId5" cstate="print"/>
          <a:srcRect b="11070"/>
          <a:stretch/>
        </p:blipFill>
        <p:spPr>
          <a:xfrm>
            <a:off x="282624" y="1562698"/>
            <a:ext cx="4639792" cy="3094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86106" y="1159277"/>
            <a:ext cx="8160588" cy="70761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на свежем воздухе «Рисунки на снегу»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68141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</a:t>
                      </a:r>
                      <a:r>
                        <a:rPr lang="ru-RU" b="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2" descr="F:\Новая папка\A191CA5C-265F-460C-853A-1D3E3A5DA9C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6" y="1704969"/>
            <a:ext cx="3535376" cy="47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Новая папка\1031A8E9-621D-4226-99F0-5F025DBB613C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83" y="1704969"/>
            <a:ext cx="3816472" cy="28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Новая папка\E7F87F27-EF4A-4618-9132-083D3F46CF6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47" y="3693480"/>
            <a:ext cx="3745408" cy="28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879850" y="2979738"/>
            <a:ext cx="6280150" cy="87344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4969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5652" y="1023344"/>
            <a:ext cx="7922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Распределение обучающихся по группам здоровья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341744"/>
              </p:ext>
            </p:extLst>
          </p:nvPr>
        </p:nvGraphicFramePr>
        <p:xfrm>
          <a:off x="515652" y="1530616"/>
          <a:ext cx="8143607" cy="1449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5175"/>
                <a:gridCol w="701466"/>
                <a:gridCol w="585105"/>
                <a:gridCol w="585105"/>
                <a:gridCol w="585105"/>
                <a:gridCol w="557046"/>
                <a:gridCol w="589232"/>
                <a:gridCol w="589232"/>
                <a:gridCol w="585931"/>
                <a:gridCol w="585105"/>
                <a:gridCol w="585105"/>
              </a:tblGrid>
              <a:tr h="310548"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обучающихся по учебным годам 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r>
                        <a:rPr lang="ru-RU" sz="1200">
                          <a:effectLst/>
                        </a:rPr>
                        <a:t>группа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r>
                        <a:rPr lang="ru-RU" sz="1200">
                          <a:effectLst/>
                        </a:rPr>
                        <a:t>группа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r>
                        <a:rPr lang="ru-RU" sz="1200">
                          <a:effectLst/>
                        </a:rPr>
                        <a:t>группа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r>
                        <a:rPr lang="ru-RU" sz="1200">
                          <a:effectLst/>
                        </a:rPr>
                        <a:t>группа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</a:t>
                      </a:r>
                      <a:r>
                        <a:rPr lang="ru-RU" sz="1200">
                          <a:effectLst/>
                        </a:rPr>
                        <a:t>группа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кол.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кол.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кол.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кол.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кол.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0548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183  в 2019-2020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31,1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56,3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7714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189 в 2020-2021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51,9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1,1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99893294"/>
              </p:ext>
            </p:extLst>
          </p:nvPr>
        </p:nvGraphicFramePr>
        <p:xfrm>
          <a:off x="330506" y="3162299"/>
          <a:ext cx="3790976" cy="359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343222627"/>
              </p:ext>
            </p:extLst>
          </p:nvPr>
        </p:nvGraphicFramePr>
        <p:xfrm>
          <a:off x="4682168" y="3100961"/>
          <a:ext cx="4087257" cy="364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09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77335" y="1250580"/>
            <a:ext cx="8134709" cy="61272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«Мир комнатных растений»,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Саввина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Р.З., Богатырева Л.Р., Попова В.К.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86596" y="1147313"/>
            <a:ext cx="8252603" cy="948905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20901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3" descr="C:\Users\Пользователь\Desktop\дети\3724b14f-8a69-45a8-b402-531a9fd409a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378" y="1950887"/>
            <a:ext cx="4311941" cy="4311940"/>
          </a:xfrm>
          <a:prstGeom prst="rect">
            <a:avLst/>
          </a:prstGeom>
          <a:noFill/>
        </p:spPr>
      </p:pic>
      <p:pic>
        <p:nvPicPr>
          <p:cNvPr id="11" name="Picture 2" descr="C:\Users\Пользователь\Desktop\дети\aac39eb0-f5cf-4bc3-a997-96a90662c73a.jpg"/>
          <p:cNvPicPr>
            <a:picLocks noChangeAspect="1" noChangeArrowheads="1"/>
          </p:cNvPicPr>
          <p:nvPr/>
        </p:nvPicPr>
        <p:blipFill rotWithShape="1">
          <a:blip r:embed="rId4" cstate="print"/>
          <a:srcRect r="18417"/>
          <a:stretch/>
        </p:blipFill>
        <p:spPr bwMode="auto">
          <a:xfrm>
            <a:off x="199429" y="1950887"/>
            <a:ext cx="4277486" cy="4389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30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05625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1080634"/>
            <a:ext cx="59531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2447" y="2827641"/>
            <a:ext cx="2838463" cy="504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09560" y="1234226"/>
            <a:ext cx="8134709" cy="612726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600" dirty="0" smtClean="0">
                <a:solidFill>
                  <a:srgbClr val="002060"/>
                </a:solidFill>
              </a:rPr>
              <a:t>«Поклонимся великим тем </a:t>
            </a:r>
            <a:r>
              <a:rPr lang="ru-RU" sz="1600" dirty="0" err="1" smtClean="0">
                <a:solidFill>
                  <a:srgbClr val="002060"/>
                </a:solidFill>
              </a:rPr>
              <a:t>годам.»,Семенова</a:t>
            </a:r>
            <a:r>
              <a:rPr lang="ru-RU" sz="1600" dirty="0" smtClean="0">
                <a:solidFill>
                  <a:srgbClr val="002060"/>
                </a:solidFill>
              </a:rPr>
              <a:t> В.И., Старостина А.Н.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67546" y="1638300"/>
            <a:ext cx="8252603" cy="627918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Встреча с ветераном труда и тыла  Поповой </a:t>
            </a:r>
            <a:r>
              <a:rPr lang="ru-RU" sz="1600" dirty="0" err="1" smtClean="0">
                <a:solidFill>
                  <a:srgbClr val="002060"/>
                </a:solidFill>
              </a:rPr>
              <a:t>М.п</a:t>
            </a:r>
            <a:r>
              <a:rPr lang="ru-RU" sz="1600" dirty="0" smtClean="0">
                <a:solidFill>
                  <a:srgbClr val="002060"/>
                </a:solidFill>
              </a:rPr>
              <a:t> , ноябрь, 2019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058184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2" descr="C:\Users\Пользователь\Desktop\дети\51212ab7-86ef-40b2-80a8-bb7b9b243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68" y="2266218"/>
            <a:ext cx="4142147" cy="310661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7391" r="1"/>
          <a:stretch/>
        </p:blipFill>
        <p:spPr bwMode="auto">
          <a:xfrm>
            <a:off x="4317160" y="2266218"/>
            <a:ext cx="4719999" cy="310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8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832349" y="1408760"/>
            <a:ext cx="4468676" cy="61272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Интеллектика</a:t>
            </a: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«Конструирование из </a:t>
            </a:r>
            <a:r>
              <a:rPr lang="ru-RU" sz="2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лего</a:t>
            </a: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807037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3" descr="F:\Новая папка\2AA165CA-8BA1-4C7E-B751-7DF5CE90FD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09" y="2138897"/>
            <a:ext cx="3365650" cy="44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4099"/>
          <a:stretch/>
        </p:blipFill>
        <p:spPr bwMode="auto">
          <a:xfrm>
            <a:off x="-1" y="2032020"/>
            <a:ext cx="5546909" cy="398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одзаголовок 9"/>
          <p:cNvSpPr txBox="1">
            <a:spLocks/>
          </p:cNvSpPr>
          <p:nvPr/>
        </p:nvSpPr>
        <p:spPr>
          <a:xfrm>
            <a:off x="363673" y="6128553"/>
            <a:ext cx="4468676" cy="61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</a:t>
            </a:r>
            <a:r>
              <a:rPr lang="ru-RU" sz="2000" b="1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зооленд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25882" y="1147501"/>
            <a:ext cx="8134709" cy="61272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Тайны зимнего леса </a:t>
            </a: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86596" y="1147313"/>
            <a:ext cx="8252603" cy="948905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670045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Содержимое 5" descr="IMG_48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743" y="1472253"/>
            <a:ext cx="7709313" cy="516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08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810882" y="767501"/>
            <a:ext cx="8134709" cy="61272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творческая деятельность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03848" y="767501"/>
            <a:ext cx="8235351" cy="931903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/>
              <a:t/>
            </a:r>
            <a:br>
              <a:rPr lang="ru-RU" sz="1600" i="1" dirty="0"/>
            </a:b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437040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3" descr="F:\Новая папка\B9664E77-A925-48A3-BC57-5BD493F852E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42665"/>
            <a:ext cx="3983038" cy="298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:\Новая папка\F1051E61-14C3-4A69-9657-AA03E8DB2494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8"/>
          <a:stretch/>
        </p:blipFill>
        <p:spPr bwMode="auto">
          <a:xfrm>
            <a:off x="4793998" y="1342665"/>
            <a:ext cx="3992792" cy="52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Новая папка\8940E43A-7372-4926-99FA-C1705D814FD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1" y="3603721"/>
            <a:ext cx="3983038" cy="298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2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397948"/>
            <a:ext cx="3554082" cy="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Участники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Кремлевской Елки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19" name="Picture 3" descr="фото Ег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" y="2259000"/>
            <a:ext cx="1561272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37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69" y="2259000"/>
            <a:ext cx="1550699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7847" y="4773639"/>
            <a:ext cx="1712762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Ильин Егор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70008" y="4776443"/>
            <a:ext cx="1828801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Спиридонова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Айлаана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4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68" y="2252671"/>
            <a:ext cx="1679345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121482" y="1126651"/>
            <a:ext cx="42592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Участники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Елки Главы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Республики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 Саха (Якутия)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029514" y="4774881"/>
            <a:ext cx="1635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157268" y="4781046"/>
            <a:ext cx="192279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Рудаев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 Иван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2018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42" y="2259000"/>
            <a:ext cx="1465248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961154" y="4755665"/>
            <a:ext cx="1576769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Максимова Роза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84" r="12455"/>
          <a:stretch/>
        </p:blipFill>
        <p:spPr bwMode="auto">
          <a:xfrm>
            <a:off x="7807782" y="2220153"/>
            <a:ext cx="1336218" cy="248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13405"/>
          <a:stretch/>
        </p:blipFill>
        <p:spPr bwMode="auto">
          <a:xfrm>
            <a:off x="6418091" y="2220154"/>
            <a:ext cx="1389692" cy="248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15853" y="4710111"/>
            <a:ext cx="201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40"/>
                </a:solidFill>
                <a:cs typeface="Arial" pitchFamily="34" charset="0"/>
              </a:rPr>
              <a:t>Спиридонова </a:t>
            </a:r>
            <a:r>
              <a:rPr lang="ru-RU" b="1" dirty="0" err="1">
                <a:solidFill>
                  <a:srgbClr val="000040"/>
                </a:solidFill>
                <a:cs typeface="Arial" pitchFamily="34" charset="0"/>
              </a:rPr>
              <a:t>Айлаана</a:t>
            </a:r>
            <a:endParaRPr lang="ru-RU" b="1" dirty="0">
              <a:solidFill>
                <a:srgbClr val="000040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07782" y="4710111"/>
            <a:ext cx="1595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Милена </a:t>
            </a:r>
            <a:endParaRPr lang="ru-RU" b="1" dirty="0">
              <a:solidFill>
                <a:srgbClr val="000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  <a:r>
              <a:rPr lang="ru-RU" b="1" dirty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7067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4288" y="1078301"/>
            <a:ext cx="805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8189" y="992039"/>
            <a:ext cx="84797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</a:rPr>
              <a:t>VI</a:t>
            </a:r>
            <a:r>
              <a:rPr lang="sah-RU" i="1" dirty="0">
                <a:solidFill>
                  <a:srgbClr val="002060"/>
                </a:solidFill>
              </a:rPr>
              <a:t> Национальный чемпионат по профессиональному мастерству среди инвалидов и лиц с ограниченными возможностями здоровья, “Абилимпикс”,  по компетенции “Бисероплетение “; ноябрь 2020 г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2 место - Спиридонова </a:t>
            </a:r>
            <a:r>
              <a:rPr lang="ru-RU" dirty="0" err="1">
                <a:solidFill>
                  <a:srgbClr val="002060"/>
                </a:solidFill>
              </a:rPr>
              <a:t>Айлаана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sah-RU" dirty="0">
                <a:solidFill>
                  <a:srgbClr val="002060"/>
                </a:solidFill>
              </a:rPr>
              <a:t>ученица 10 “б” класса, руководитель  Кондратьева </a:t>
            </a:r>
            <a:r>
              <a:rPr lang="sah-RU" dirty="0" smtClean="0">
                <a:solidFill>
                  <a:srgbClr val="002060"/>
                </a:solidFill>
              </a:rPr>
              <a:t>Т.П</a:t>
            </a:r>
          </a:p>
          <a:p>
            <a:pPr algn="ctr"/>
            <a:endParaRPr lang="sah-RU" dirty="0" smtClean="0"/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1" t="15969" r="10320" b="28223"/>
          <a:stretch/>
        </p:blipFill>
        <p:spPr bwMode="auto">
          <a:xfrm>
            <a:off x="4970107" y="2504089"/>
            <a:ext cx="3311251" cy="42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1" b="28936"/>
          <a:stretch/>
        </p:blipFill>
        <p:spPr bwMode="auto">
          <a:xfrm>
            <a:off x="923725" y="2524529"/>
            <a:ext cx="3553190" cy="42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1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31482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4288" y="1078301"/>
            <a:ext cx="805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43694" r="8025" b="24572"/>
          <a:stretch/>
        </p:blipFill>
        <p:spPr bwMode="auto">
          <a:xfrm>
            <a:off x="121600" y="1968095"/>
            <a:ext cx="5004789" cy="420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048" y="1262967"/>
            <a:ext cx="8135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Спиридонова </a:t>
            </a:r>
            <a:r>
              <a:rPr lang="ru-RU" b="1" dirty="0" err="1">
                <a:solidFill>
                  <a:srgbClr val="002060"/>
                </a:solidFill>
              </a:rPr>
              <a:t>Айлаана</a:t>
            </a:r>
            <a:r>
              <a:rPr lang="ru-RU" b="1" dirty="0">
                <a:solidFill>
                  <a:srgbClr val="002060"/>
                </a:solidFill>
              </a:rPr>
              <a:t>  вошла в   десятку  лучших стипендиатов  Ёлки Главы Республики Саха (Якутия) </a:t>
            </a:r>
            <a:endParaRPr lang="sah-RU" dirty="0">
              <a:solidFill>
                <a:srgbClr val="002060"/>
              </a:solidFill>
            </a:endParaRPr>
          </a:p>
        </p:txBody>
      </p:sp>
      <p:pic>
        <p:nvPicPr>
          <p:cNvPr id="18434" name="Picture 2" descr="C:\Users\Директор\Desktop\ПУБЛИЧНЫЙ ОТЧЕТ\публичный отчет 2020 год\СУХ паек и безопасноть\IMG-20210113-WA0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5370787" y="1968095"/>
            <a:ext cx="3624911" cy="42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90" y="5059540"/>
            <a:ext cx="2701055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15153" y="2170869"/>
            <a:ext cx="65621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ВЫЕЗДНОЕ СОВЕЩАНИЕ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ПРЕДСЕДАТЕЛЯ ПРАВИТЕЛЬСТВА РС(Я)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ТАРАСЕНКО А.В.</a:t>
            </a:r>
          </a:p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НОЯБРЯ 2020ГОД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589821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5059540"/>
            <a:ext cx="2701055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/>
          <a:stretch/>
        </p:blipFill>
        <p:spPr>
          <a:xfrm rot="5400000">
            <a:off x="4822945" y="5239540"/>
            <a:ext cx="1800000" cy="14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45" y="5059540"/>
            <a:ext cx="2701055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r="1941" b="1301"/>
          <a:stretch/>
        </p:blipFill>
        <p:spPr bwMode="auto">
          <a:xfrm>
            <a:off x="6624010" y="1159442"/>
            <a:ext cx="2429749" cy="382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2877" y="1138339"/>
            <a:ext cx="821858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b="1" dirty="0">
                <a:solidFill>
                  <a:srgbClr val="002060"/>
                </a:solidFill>
              </a:rPr>
              <a:t>диспансеризации детей по годам</a:t>
            </a:r>
            <a:endParaRPr lang="ru-RU" sz="2400" dirty="0">
              <a:solidFill>
                <a:srgbClr val="00206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 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04696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38041"/>
              </p:ext>
            </p:extLst>
          </p:nvPr>
        </p:nvGraphicFramePr>
        <p:xfrm>
          <a:off x="231354" y="1622875"/>
          <a:ext cx="8813494" cy="5097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523"/>
                <a:gridCol w="5586533"/>
                <a:gridCol w="752234"/>
                <a:gridCol w="707325"/>
                <a:gridCol w="707325"/>
                <a:gridCol w="718554"/>
              </a:tblGrid>
              <a:tr h="293410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 b="1" dirty="0">
                          <a:effectLst/>
                        </a:rPr>
                        <a:t>№</a:t>
                      </a:r>
                      <a:endParaRPr lang="ru-RU" sz="105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Наименование заболеваний</a:t>
                      </a:r>
                      <a:endParaRPr lang="ru-RU" sz="105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2017г</a:t>
                      </a:r>
                      <a:endParaRPr lang="ru-RU" sz="105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2018г</a:t>
                      </a:r>
                      <a:endParaRPr lang="ru-RU" sz="105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2019г</a:t>
                      </a:r>
                      <a:endParaRPr lang="ru-RU" sz="105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2020г</a:t>
                      </a:r>
                      <a:endParaRPr lang="ru-RU" sz="105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</a:tr>
              <a:tr h="148856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Всего детей, прошедших </a:t>
                      </a:r>
                      <a:r>
                        <a:rPr lang="ru-RU" sz="1200" b="1" dirty="0" err="1">
                          <a:effectLst/>
                        </a:rPr>
                        <a:t>диспенсеризацию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158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173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165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189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02947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нервной системы (РЭП, РОП ЦНС, СВЧГ)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173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63675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Психические расстройства и расстройства поведения (РОП ЦНС с ИМН, ЭВН)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163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154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450642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костно-мышечной системы и соединительной ткани (сколиозы, плоскостопие, </a:t>
                      </a:r>
                      <a:r>
                        <a:rPr lang="ru-RU" sz="1200" dirty="0" err="1">
                          <a:effectLst/>
                        </a:rPr>
                        <a:t>деф.гр.кл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111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195594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глаза (миопии, астигматизм, </a:t>
                      </a:r>
                      <a:r>
                        <a:rPr lang="ru-RU" sz="1200" dirty="0" err="1">
                          <a:effectLst/>
                        </a:rPr>
                        <a:t>ангиоретинопатии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68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76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96725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органов дыхания (Бронхиальная астма, хронический тонзиллит, аденоиды, ГНМ)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36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54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17251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пищеварительной системы (</a:t>
                      </a:r>
                      <a:r>
                        <a:rPr lang="ru-RU" sz="1200" dirty="0" err="1">
                          <a:effectLst/>
                        </a:rPr>
                        <a:t>мн.кариес</a:t>
                      </a:r>
                      <a:r>
                        <a:rPr lang="ru-RU" sz="1200" dirty="0">
                          <a:effectLst/>
                        </a:rPr>
                        <a:t>, ДЖВП, </a:t>
                      </a:r>
                      <a:r>
                        <a:rPr lang="ru-RU" sz="1200" dirty="0" err="1">
                          <a:effectLst/>
                        </a:rPr>
                        <a:t>хр.гастриты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66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96725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эндокринной системы (</a:t>
                      </a:r>
                      <a:r>
                        <a:rPr lang="ru-RU" sz="1200" dirty="0" err="1">
                          <a:effectLst/>
                        </a:rPr>
                        <a:t>Дифф.зоб</a:t>
                      </a:r>
                      <a:r>
                        <a:rPr lang="ru-RU" sz="1200" dirty="0">
                          <a:effectLst/>
                        </a:rPr>
                        <a:t>, ожирение, недостаточность веса)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76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96725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сердечно-сосудистой системы и кровообращения (ВПС, ООО)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96725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Врожденные аномалии развития (ВПС, ВПР ОМПС, Расщелина </a:t>
                      </a:r>
                      <a:r>
                        <a:rPr lang="ru-RU" sz="1200" dirty="0" err="1">
                          <a:effectLst/>
                        </a:rPr>
                        <a:t>м.и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тв.неба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верхн.губы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96725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мочеполовой системы (ИМВП, б-ни мужских </a:t>
                      </a:r>
                      <a:r>
                        <a:rPr lang="ru-RU" sz="1200" dirty="0" err="1">
                          <a:effectLst/>
                        </a:rPr>
                        <a:t>пол.орг.наруш.менс.бол.женск.пол.орг</a:t>
                      </a:r>
                      <a:r>
                        <a:rPr lang="ru-RU" sz="1200" dirty="0">
                          <a:effectLst/>
                        </a:rPr>
                        <a:t>.)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187756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Болезни уха и слухового аппарата (тугоухость, отиты)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0932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кожи и подкожно-жировой клетчатки (</a:t>
                      </a:r>
                      <a:r>
                        <a:rPr lang="ru-RU" sz="1200" dirty="0" err="1">
                          <a:effectLst/>
                        </a:rPr>
                        <a:t>Атоп.дерматиты</a:t>
                      </a:r>
                      <a:r>
                        <a:rPr lang="ru-RU" sz="1200" dirty="0">
                          <a:effectLst/>
                        </a:rPr>
                        <a:t>, экземы)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148856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Болезни крови и кроветворных органов (ЖДА)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148856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Новообразования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217308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Травмы, отравления (</a:t>
                      </a:r>
                      <a:r>
                        <a:rPr lang="ru-RU" sz="1200" dirty="0" err="1">
                          <a:effectLst/>
                        </a:rPr>
                        <a:t>посттравматич.деформации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  <a:tr h="148856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5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Всего заболеваний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294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742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696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709</a:t>
                      </a:r>
                      <a:endParaRPr lang="ru-RU" sz="11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176" marR="3417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302288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" y="11040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ВЫЕЗДНОЕ СОВЕЩАНИЕ ПРЕДСЕДАТЕЛЯ ПРАВИТЕЛЬСТВА РС(Я)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ТАРАСЕНКО А.В., 28 НОЯБРЯ 2020ГОД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3852792"/>
            <a:ext cx="4509573" cy="3005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t="19111" r="10548"/>
          <a:stretch/>
        </p:blipFill>
        <p:spPr>
          <a:xfrm>
            <a:off x="1" y="1750399"/>
            <a:ext cx="4638197" cy="3409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73" y="5192246"/>
            <a:ext cx="44769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 фото слева направо:</a:t>
            </a:r>
          </a:p>
          <a:p>
            <a:pPr algn="ctr"/>
            <a:r>
              <a:rPr lang="ru-RU" sz="1400" dirty="0" smtClean="0"/>
              <a:t>Министр образования и науки РС(Я)</a:t>
            </a:r>
          </a:p>
          <a:p>
            <a:pPr algn="ctr"/>
            <a:r>
              <a:rPr lang="ru-RU" sz="1400" dirty="0" smtClean="0"/>
              <a:t>Сивцев М.П.</a:t>
            </a:r>
          </a:p>
          <a:p>
            <a:pPr algn="ctr"/>
            <a:r>
              <a:rPr lang="ru-RU" sz="1400" dirty="0" smtClean="0"/>
              <a:t>Заместитель Председателя Правительства РС(Я) </a:t>
            </a:r>
            <a:r>
              <a:rPr lang="ru-RU" sz="1400" dirty="0" err="1" smtClean="0"/>
              <a:t>Местников</a:t>
            </a:r>
            <a:r>
              <a:rPr lang="ru-RU" sz="1400" dirty="0" smtClean="0"/>
              <a:t> С.В.</a:t>
            </a:r>
          </a:p>
          <a:p>
            <a:pPr algn="ctr"/>
            <a:r>
              <a:rPr lang="ru-RU" sz="1400" dirty="0" smtClean="0"/>
              <a:t>Председатель Правительства РС(Я) </a:t>
            </a:r>
          </a:p>
          <a:p>
            <a:pPr algn="ctr"/>
            <a:r>
              <a:rPr lang="ru-RU" sz="1400" dirty="0" smtClean="0"/>
              <a:t>Тарасенко А.В.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02629" y="3363913"/>
            <a:ext cx="44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Знакомство с проектом новой школы на 120 мест для обучающихся с тяжелыми </a:t>
            </a:r>
            <a:r>
              <a:rPr lang="ru-RU" sz="1400" dirty="0" err="1" smtClean="0"/>
              <a:t>нарушеянями</a:t>
            </a:r>
            <a:r>
              <a:rPr lang="ru-RU" sz="1400" dirty="0" smtClean="0"/>
              <a:t> речи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031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6792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772" y="6225920"/>
            <a:ext cx="904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Обновленный проект «Республиканская специальная (коррекционная) школа для детей с тяжелыми </a:t>
            </a:r>
            <a:r>
              <a:rPr lang="ru-RU" sz="1600" dirty="0" err="1" smtClean="0"/>
              <a:t>наршениями</a:t>
            </a:r>
            <a:r>
              <a:rPr lang="ru-RU" sz="1600" dirty="0" smtClean="0"/>
              <a:t> речи в г.Якутске. Школа на 120 учащихся и Интернат на 100 мест»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307"/>
            <a:ext cx="9144000" cy="5143500"/>
          </a:xfrm>
          <a:prstGeom prst="rect">
            <a:avLst/>
          </a:prstGeom>
        </p:spPr>
      </p:pic>
      <p:sp>
        <p:nvSpPr>
          <p:cNvPr id="3" name="AutoShape 2" descr="https://apf.mail.ru/cgi-bin/readmsg?id=16022043361779941737;0;1&amp;exif=1&amp;full=1&amp;x-email=anatolyfedorov7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6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859" y="1971305"/>
            <a:ext cx="8693624" cy="1243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  <a:t>Учащиеся и коллектив</a:t>
            </a:r>
            <a:b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  <a:t>ГКОУ РС(Я) «РСКШИ для обучающихся с тяжелыми нарушениями речи» </a:t>
            </a:r>
            <a:b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  <a:t>желаем всем успехов, здоровья и удачи </a:t>
            </a:r>
            <a:b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  <a:t>в </a:t>
            </a:r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  <a:t>Н</a:t>
            </a: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itchFamily="18" charset="0"/>
              </a:rPr>
              <a:t>овом 2021 году!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17433"/>
              </p:ext>
            </p:extLst>
          </p:nvPr>
        </p:nvGraphicFramePr>
        <p:xfrm>
          <a:off x="-1" y="0"/>
          <a:ext cx="9144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8142</TotalTime>
  <Words>5989</Words>
  <Application>Microsoft Office PowerPoint</Application>
  <PresentationFormat>Экран (4:3)</PresentationFormat>
  <Paragraphs>1243</Paragraphs>
  <Slides>92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 обучающихся в другие образовательные учреждения по учебным годам</vt:lpstr>
      <vt:lpstr>Организация внеурочной деятельности по учебным годам</vt:lpstr>
      <vt:lpstr>На базе школы с 2018 года проводится региональный  отборочный  этап   Национального чемпионата по профессиональному мастерству среди инвалидов и лиц с ОВЗ «Абилимпикс» РС(Я) по компетенции «Бисероплетение»   </vt:lpstr>
      <vt:lpstr>На базе школы с 2018 года проводится региональный  отборочный  этап   Национального чемпионата по профессиональному мастерству среди инвалидов и лиц с ОВЗ «Абилимпикс» РС(Я) по компетенции «Бисероплетение»   </vt:lpstr>
      <vt:lpstr>Проект «Мы наследники Победы»,  посвященный Году памяти и славы в РФ, Году патриотизма в РС(Я) и Году поколений  в  г. Якутске </vt:lpstr>
      <vt:lpstr>Проект «Мы наследники Победы»,  посвященный Году памяти и славы в РФ, Году патриотизма в РС(Я) и Году поколений  в  г. Якутске </vt:lpstr>
      <vt:lpstr>Проект «Мы наследники Победы»,  посвященный Году памяти и славы в РФ, Году патриотизма в РС(Я) и Году поколений  в  г. Якутске </vt:lpstr>
      <vt:lpstr>Проект «Мы наследники Победы»,  посвященный Году памяти и славы в РФ, Году патриотизма в РС(Я) и Году поколений  в  г. Якутске Акция «Бессмертный полк он-лайн» https://www.youtube.com/watch?v=JCfVk3MUr0I&amp;feature=youtu.be;   </vt:lpstr>
      <vt:lpstr>Проект «Мы наследники Победы»,  посвященный Году памяти и славы в РФ, Году патриотизма в РС(Я) и Году поколений  в  г. Якутске Акция  памяти «блокадный ХЛЕБ»  </vt:lpstr>
      <vt:lpstr>Проект «Мы наследники Победы»,  посвященный Году памяти и славы в РФ, Году патриотизма в РС(Я) и Году поколений  в  г. Якутске</vt:lpstr>
      <vt:lpstr>Проект «Мы наследники Победы»,  посвященный Году памяти и славы в РФ, Году патриотизма в РС(Я) и Году поколений  в  г. Якутске  Подпроект: «Памяти минувших лет живая память» http://rskshi5vida.ru/2020/01/23/20-yanvarya-v-gkou-rsya-rskshi-dlya-obuchajushhi/ https://www.youtube.com/watch?v=XpMYzs7G1BI  - видеосюжет по рассказам ветерана труда Е.П. Давыдова.  </vt:lpstr>
      <vt:lpstr>Проект «Мы наследники Победы»,  посвященный Году памяти и славы в РФ, Году патриотизма в РС(Я) и Году поколений  в  г. Якутске  I Республиканская НПК «Великая Отечественная война в жизни моей семьи и школы» для  обучающихся  с 5-го по 10-е классы среди коррекционных школ, март 2020 г. </vt:lpstr>
      <vt:lpstr>Презентация PowerPoint</vt:lpstr>
      <vt:lpstr>Проект «Билет в будущее»  </vt:lpstr>
      <vt:lpstr>Проект «билет в будущее»  </vt:lpstr>
      <vt:lpstr>Проект «билет в будущее»  Якутский промышленный техникум имени Т.Г. Десяткина, март 2020 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V-й региональный отборочный этап финала VI Национального чемпионата профессионального мастерства среди инвалидов и лиц с ограниченными возможностями здоровья «Абилимпикс» Республики Саха (Якутия) (школьники), март 2020 г: </vt:lpstr>
      <vt:lpstr>Презентация PowerPoint</vt:lpstr>
      <vt:lpstr>Презентация PowerPoint</vt:lpstr>
      <vt:lpstr>Открытый детский конкурс песни и танца  «Солнечная долина Туймаады» , март 2020 г </vt:lpstr>
      <vt:lpstr>  </vt:lpstr>
      <vt:lpstr>Презентация PowerPoint</vt:lpstr>
      <vt:lpstr> </vt:lpstr>
      <vt:lpstr>Презентация PowerPoint</vt:lpstr>
      <vt:lpstr> </vt:lpstr>
      <vt:lpstr>Презентация PowerPoint</vt:lpstr>
      <vt:lpstr>Встреча с ветераном труда и тыла  Поповой М.п , ноябрь, 2019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Учащиеся и коллектив ГКОУ РС(Я) «РСКШИ для обучающихся с тяжелыми нарушениями речи»  желаем всем успехов, здоровья и удачи  в Новом 2021 году!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Андрей</cp:lastModifiedBy>
  <cp:revision>585</cp:revision>
  <dcterms:created xsi:type="dcterms:W3CDTF">2015-09-17T07:39:52Z</dcterms:created>
  <dcterms:modified xsi:type="dcterms:W3CDTF">2021-01-13T07:38:43Z</dcterms:modified>
</cp:coreProperties>
</file>