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3"/>
  </p:notesMasterIdLst>
  <p:sldIdLst>
    <p:sldId id="580" r:id="rId2"/>
    <p:sldId id="516" r:id="rId3"/>
    <p:sldId id="522" r:id="rId4"/>
    <p:sldId id="532" r:id="rId5"/>
    <p:sldId id="518" r:id="rId6"/>
    <p:sldId id="545" r:id="rId7"/>
    <p:sldId id="581" r:id="rId8"/>
    <p:sldId id="519" r:id="rId9"/>
    <p:sldId id="561" r:id="rId10"/>
    <p:sldId id="564" r:id="rId11"/>
    <p:sldId id="565" r:id="rId12"/>
    <p:sldId id="575" r:id="rId13"/>
    <p:sldId id="566" r:id="rId14"/>
    <p:sldId id="571" r:id="rId15"/>
    <p:sldId id="573" r:id="rId16"/>
    <p:sldId id="549" r:id="rId17"/>
    <p:sldId id="579" r:id="rId18"/>
    <p:sldId id="539" r:id="rId19"/>
    <p:sldId id="548" r:id="rId20"/>
    <p:sldId id="547" r:id="rId21"/>
    <p:sldId id="553" r:id="rId22"/>
    <p:sldId id="569" r:id="rId23"/>
    <p:sldId id="567" r:id="rId24"/>
    <p:sldId id="568" r:id="rId25"/>
    <p:sldId id="551" r:id="rId26"/>
    <p:sldId id="552" r:id="rId27"/>
    <p:sldId id="550" r:id="rId28"/>
    <p:sldId id="555" r:id="rId29"/>
    <p:sldId id="583" r:id="rId30"/>
    <p:sldId id="584" r:id="rId31"/>
    <p:sldId id="585" r:id="rId32"/>
    <p:sldId id="586" r:id="rId33"/>
    <p:sldId id="587" r:id="rId34"/>
    <p:sldId id="543" r:id="rId35"/>
    <p:sldId id="574" r:id="rId36"/>
    <p:sldId id="520" r:id="rId37"/>
    <p:sldId id="517" r:id="rId38"/>
    <p:sldId id="546" r:id="rId39"/>
    <p:sldId id="523" r:id="rId40"/>
    <p:sldId id="541" r:id="rId41"/>
    <p:sldId id="399" r:id="rId42"/>
    <p:sldId id="406" r:id="rId43"/>
    <p:sldId id="387" r:id="rId44"/>
    <p:sldId id="391" r:id="rId45"/>
    <p:sldId id="530" r:id="rId46"/>
    <p:sldId id="470" r:id="rId47"/>
    <p:sldId id="407" r:id="rId48"/>
    <p:sldId id="404" r:id="rId49"/>
    <p:sldId id="474" r:id="rId50"/>
    <p:sldId id="475" r:id="rId51"/>
    <p:sldId id="479" r:id="rId52"/>
    <p:sldId id="480" r:id="rId53"/>
    <p:sldId id="482" r:id="rId54"/>
    <p:sldId id="507" r:id="rId55"/>
    <p:sldId id="484" r:id="rId56"/>
    <p:sldId id="485" r:id="rId57"/>
    <p:sldId id="502" r:id="rId58"/>
    <p:sldId id="388" r:id="rId59"/>
    <p:sldId id="390" r:id="rId60"/>
    <p:sldId id="392" r:id="rId61"/>
    <p:sldId id="471" r:id="rId62"/>
    <p:sldId id="394" r:id="rId63"/>
    <p:sldId id="395" r:id="rId64"/>
    <p:sldId id="472" r:id="rId65"/>
    <p:sldId id="396" r:id="rId66"/>
    <p:sldId id="397" r:id="rId67"/>
    <p:sldId id="398" r:id="rId68"/>
    <p:sldId id="400" r:id="rId69"/>
    <p:sldId id="401" r:id="rId70"/>
    <p:sldId id="402" r:id="rId71"/>
    <p:sldId id="403" r:id="rId72"/>
    <p:sldId id="405" r:id="rId73"/>
    <p:sldId id="408" r:id="rId74"/>
    <p:sldId id="409" r:id="rId75"/>
    <p:sldId id="461" r:id="rId76"/>
    <p:sldId id="463" r:id="rId77"/>
    <p:sldId id="464" r:id="rId78"/>
    <p:sldId id="465" r:id="rId79"/>
    <p:sldId id="421" r:id="rId80"/>
    <p:sldId id="542" r:id="rId81"/>
    <p:sldId id="423" r:id="rId82"/>
    <p:sldId id="425" r:id="rId83"/>
    <p:sldId id="428" r:id="rId84"/>
    <p:sldId id="429" r:id="rId85"/>
    <p:sldId id="430" r:id="rId86"/>
    <p:sldId id="432" r:id="rId87"/>
    <p:sldId id="438" r:id="rId88"/>
    <p:sldId id="439" r:id="rId89"/>
    <p:sldId id="447" r:id="rId90"/>
    <p:sldId id="448" r:id="rId91"/>
    <p:sldId id="449" r:id="rId92"/>
    <p:sldId id="450" r:id="rId93"/>
    <p:sldId id="453" r:id="rId94"/>
    <p:sldId id="454" r:id="rId95"/>
    <p:sldId id="459" r:id="rId96"/>
    <p:sldId id="536" r:id="rId97"/>
    <p:sldId id="537" r:id="rId98"/>
    <p:sldId id="535" r:id="rId99"/>
    <p:sldId id="527" r:id="rId100"/>
    <p:sldId id="528" r:id="rId101"/>
    <p:sldId id="529" r:id="rId102"/>
    <p:sldId id="531" r:id="rId103"/>
    <p:sldId id="534" r:id="rId104"/>
    <p:sldId id="533" r:id="rId105"/>
    <p:sldId id="559" r:id="rId106"/>
    <p:sldId id="560" r:id="rId107"/>
    <p:sldId id="558" r:id="rId108"/>
    <p:sldId id="554" r:id="rId109"/>
    <p:sldId id="540" r:id="rId110"/>
    <p:sldId id="526" r:id="rId111"/>
    <p:sldId id="525" r:id="rId1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7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FED50"/>
    <a:srgbClr val="39E77B"/>
    <a:srgbClr val="66FF66"/>
    <a:srgbClr val="99FF66"/>
    <a:srgbClr val="CCFF66"/>
    <a:srgbClr val="99FF99"/>
    <a:srgbClr val="00FF00"/>
    <a:srgbClr val="60FA9B"/>
    <a:srgbClr val="3E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5" autoAdjust="0"/>
    <p:restoredTop sz="94660"/>
  </p:normalViewPr>
  <p:slideViewPr>
    <p:cSldViewPr snapToGrid="0">
      <p:cViewPr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911273197514797E-2"/>
          <c:y val="7.7365516846564369E-2"/>
          <c:w val="0.92480960164362491"/>
          <c:h val="0.60022701265507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из многодетных семей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 учебный год</c:v>
                </c:pt>
                <c:pt idx="1">
                  <c:v>2018-2019  учебный год</c:v>
                </c:pt>
                <c:pt idx="2">
                  <c:v>2019-2020  учебный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74</c:v>
                </c:pt>
                <c:pt idx="2">
                  <c:v>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Опекаемые дети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 учебный год</c:v>
                </c:pt>
                <c:pt idx="1">
                  <c:v>2018-2019  учебный год</c:v>
                </c:pt>
                <c:pt idx="2">
                  <c:v>2019-2020  учебный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</c:v>
                </c:pt>
                <c:pt idx="1">
                  <c:v>10</c:v>
                </c:pt>
                <c:pt idx="2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Дети, проживающие в малообеспеченных семьях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 учебный год</c:v>
                </c:pt>
                <c:pt idx="1">
                  <c:v>2018-2019  учебный год</c:v>
                </c:pt>
                <c:pt idx="2">
                  <c:v>2019-2020  учебный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109</c:v>
                </c:pt>
                <c:pt idx="1">
                  <c:v>81</c:v>
                </c:pt>
                <c:pt idx="2">
                  <c:v>104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Дети, проживающие в «неполных» семьях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 учебный год</c:v>
                </c:pt>
                <c:pt idx="1">
                  <c:v>2018-2019  учебный год</c:v>
                </c:pt>
                <c:pt idx="2">
                  <c:v>2019-2020  учебный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71</c:v>
                </c:pt>
                <c:pt idx="1">
                  <c:v>43</c:v>
                </c:pt>
                <c:pt idx="2">
                  <c:v>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Дети, проживающие в «полных» семьях</c:v>
                </c:pt>
              </c:strCache>
            </c:strRef>
          </c:tx>
          <c:spPr>
            <a:solidFill>
              <a:srgbClr val="39E77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 учебный год</c:v>
                </c:pt>
                <c:pt idx="1">
                  <c:v>2018-2019  учебный год</c:v>
                </c:pt>
                <c:pt idx="2">
                  <c:v>2019-2020  учебный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133</c:v>
                </c:pt>
                <c:pt idx="1">
                  <c:v>126</c:v>
                </c:pt>
                <c:pt idx="2">
                  <c:v>136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9"/>
        <c:overlap val="-8"/>
        <c:axId val="133188224"/>
        <c:axId val="133198208"/>
      </c:barChart>
      <c:catAx>
        <c:axId val="133188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33198208"/>
        <c:crossesAt val="0"/>
        <c:auto val="1"/>
        <c:lblAlgn val="ctr"/>
        <c:lblOffset val="100"/>
        <c:tickMarkSkip val="2"/>
        <c:noMultiLvlLbl val="0"/>
      </c:catAx>
      <c:valAx>
        <c:axId val="133198208"/>
        <c:scaling>
          <c:orientation val="minMax"/>
          <c:max val="176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обучающихся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33188224"/>
        <c:crosses val="autoZero"/>
        <c:crossBetween val="between"/>
        <c:majorUnit val="10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35172965190103E-2"/>
          <c:y val="0.75810712595479068"/>
          <c:w val="0.97987261233734846"/>
          <c:h val="0.224866709696053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математика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43812191695538E-3"/>
                  <c:y val="4.7821272164182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5.0098475600572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2730527807473211E-17"/>
                  <c:y val="8.1979323710027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5.2375679036961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5.0098475600571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4381219169554724E-3"/>
                  <c:y val="6.376169621890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Лист1!$B$1:$G$1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10</c:v>
                </c:pt>
                <c:pt idx="1">
                  <c:v>33.200000000000003</c:v>
                </c:pt>
                <c:pt idx="2">
                  <c:v>75</c:v>
                </c:pt>
                <c:pt idx="3">
                  <c:v>28.6</c:v>
                </c:pt>
                <c:pt idx="4">
                  <c:v>30.8</c:v>
                </c:pt>
                <c:pt idx="5">
                  <c:v>50</c:v>
                </c:pt>
              </c:numCache>
            </c:numRef>
          </c:val>
        </c:ser>
        <c:ser>
          <c:idx val="2"/>
          <c:order val="1"/>
          <c:tx>
            <c:strRef>
              <c:f>Лист1!$A$4</c:f>
              <c:strCache>
                <c:ptCount val="1"/>
                <c:pt idx="0">
                  <c:v>Русский язык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6.6038899655299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6.603889965529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2730527807473211E-17"/>
                  <c:y val="4.7821272164182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546105561494642E-16"/>
                  <c:y val="5.6930085909740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546105561494642E-16"/>
                  <c:y val="6.3761696218909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4381219169553668E-3"/>
                  <c:y val="5.920728934613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Лист1!$B$1:$G$1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Лист1!$B$4:$G$4</c:f>
              <c:numCache>
                <c:formatCode>General</c:formatCode>
                <c:ptCount val="6"/>
                <c:pt idx="0">
                  <c:v>20</c:v>
                </c:pt>
                <c:pt idx="1">
                  <c:v>66.599999999999994</c:v>
                </c:pt>
                <c:pt idx="2">
                  <c:v>87.5</c:v>
                </c:pt>
                <c:pt idx="3">
                  <c:v>57.2</c:v>
                </c:pt>
                <c:pt idx="4">
                  <c:v>77</c:v>
                </c:pt>
                <c:pt idx="5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617408"/>
        <c:axId val="137618944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Лист1!$A$3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Лист1!$B$1:$G$1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Лист1!$B$3:$G$3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Лист1!$B$1:$G$1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Лист1!$B$5:$G$5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</c15:ser>
            </c15:filteredBarSeries>
          </c:ext>
        </c:extLst>
      </c:bar3DChart>
      <c:catAx>
        <c:axId val="13761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18944"/>
        <c:crosses val="autoZero"/>
        <c:auto val="1"/>
        <c:lblAlgn val="ctr"/>
        <c:lblOffset val="100"/>
        <c:noMultiLvlLbl val="0"/>
      </c:catAx>
      <c:valAx>
        <c:axId val="13761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1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6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6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количество</a:t>
            </a:r>
            <a:endParaRPr lang="ru-RU" sz="16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106662984943247"/>
          <c:y val="5.999111942484104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txPr>
              <a:bodyPr/>
              <a:lstStyle/>
              <a:p>
                <a:pPr>
                  <a:defRPr sz="1400" b="1" strike="noStrike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количество педагогов</c:v>
                </c:pt>
                <c:pt idx="1">
                  <c:v>из них с высшим образованием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56</c:v>
                </c:pt>
                <c:pt idx="1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5228032"/>
        <c:axId val="135258496"/>
      </c:barChart>
      <c:catAx>
        <c:axId val="135228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35258496"/>
        <c:crosses val="autoZero"/>
        <c:auto val="1"/>
        <c:lblAlgn val="ctr"/>
        <c:lblOffset val="100"/>
        <c:noMultiLvlLbl val="0"/>
      </c:catAx>
      <c:valAx>
        <c:axId val="13525849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5228032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600"/>
            </a:pPr>
            <a:r>
              <a:rPr lang="ru-RU" sz="1600" dirty="0">
                <a:solidFill>
                  <a:srgbClr val="002060"/>
                </a:solidFill>
              </a:rPr>
              <a:t>Квалификационный </a:t>
            </a:r>
            <a:r>
              <a:rPr lang="ru-RU" sz="1600" dirty="0" smtClean="0">
                <a:solidFill>
                  <a:srgbClr val="002060"/>
                </a:solidFill>
              </a:rPr>
              <a:t>уровень педагогов,  </a:t>
            </a:r>
          </a:p>
          <a:p>
            <a:pPr>
              <a:defRPr sz="1600"/>
            </a:pPr>
            <a:r>
              <a:rPr lang="ru-RU" sz="1600" dirty="0" smtClean="0">
                <a:solidFill>
                  <a:srgbClr val="002060"/>
                </a:solidFill>
              </a:rPr>
              <a:t>в %</a:t>
            </a:r>
            <a:endParaRPr lang="ru-RU" sz="1600" dirty="0">
              <a:solidFill>
                <a:srgbClr val="002060"/>
              </a:solidFill>
            </a:endParaRPr>
          </a:p>
        </c:rich>
      </c:tx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Квалификационный уровень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explosion val="3"/>
            <c:spPr>
              <a:solidFill>
                <a:srgbClr val="1FED50"/>
              </a:solidFill>
            </c:spPr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Высшая квалификационная категория</c:v>
                </c:pt>
                <c:pt idx="1">
                  <c:v>Первая квалификационная категория</c:v>
                </c:pt>
                <c:pt idx="3">
                  <c:v>соответствуют занимаемой должности</c:v>
                </c:pt>
                <c:pt idx="4">
                  <c:v>стажеры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0.56000000000000005</c:v>
                </c:pt>
                <c:pt idx="1">
                  <c:v>0.23</c:v>
                </c:pt>
                <c:pt idx="3" formatCode="0.00%">
                  <c:v>8.8999999999999996E-2</c:v>
                </c:pt>
                <c:pt idx="4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8.1719147507446396E-2"/>
          <c:y val="0.74200306778106773"/>
          <c:w val="0.86007655596102506"/>
          <c:h val="0.24174293991206205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5746688"/>
        <c:axId val="135748224"/>
      </c:barChart>
      <c:catAx>
        <c:axId val="135746688"/>
        <c:scaling>
          <c:orientation val="minMax"/>
        </c:scaling>
        <c:delete val="0"/>
        <c:axPos val="b"/>
        <c:majorTickMark val="out"/>
        <c:minorTickMark val="none"/>
        <c:tickLblPos val="nextTo"/>
        <c:crossAx val="135748224"/>
        <c:crosses val="autoZero"/>
        <c:auto val="1"/>
        <c:lblAlgn val="ctr"/>
        <c:lblOffset val="100"/>
        <c:noMultiLvlLbl val="0"/>
      </c:catAx>
      <c:valAx>
        <c:axId val="13574822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5746688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'[Диаграмма в Microsoft PowerPoint]Лист1'!$B$2:$C$5</c:f>
              <c:multiLvlStrCache>
                <c:ptCount val="4"/>
                <c:lvl>
                  <c:pt idx="0">
                    <c:v>на высшую категорию</c:v>
                  </c:pt>
                  <c:pt idx="1">
                    <c:v>на первую категорию </c:v>
                  </c:pt>
                  <c:pt idx="2">
                    <c:v>высшую категорию</c:v>
                  </c:pt>
                  <c:pt idx="3">
                    <c:v>первую категорию </c:v>
                  </c:pt>
                </c:lvl>
                <c:lvl>
                  <c:pt idx="0">
                    <c:v>аттестованы</c:v>
                  </c:pt>
                  <c:pt idx="2">
                    <c:v>подтвердили </c:v>
                  </c:pt>
                </c:lvl>
              </c:multiLvlStrCache>
            </c:multiLvlStrRef>
          </c:cat>
          <c:val>
            <c:numRef>
              <c:f>'[Диаграмма в Microsoft PowerPoint]Лист1'!$D$2:$D$5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006912"/>
        <c:axId val="138008448"/>
      </c:barChart>
      <c:catAx>
        <c:axId val="138006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8008448"/>
        <c:crosses val="autoZero"/>
        <c:auto val="1"/>
        <c:lblAlgn val="ctr"/>
        <c:lblOffset val="100"/>
        <c:noMultiLvlLbl val="0"/>
      </c:catAx>
      <c:valAx>
        <c:axId val="138008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006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129536"/>
        <c:axId val="134131072"/>
      </c:barChart>
      <c:catAx>
        <c:axId val="134129536"/>
        <c:scaling>
          <c:orientation val="minMax"/>
        </c:scaling>
        <c:delete val="0"/>
        <c:axPos val="b"/>
        <c:majorTickMark val="out"/>
        <c:minorTickMark val="none"/>
        <c:tickLblPos val="nextTo"/>
        <c:crossAx val="134131072"/>
        <c:crosses val="autoZero"/>
        <c:auto val="1"/>
        <c:lblAlgn val="ctr"/>
        <c:lblOffset val="100"/>
        <c:noMultiLvlLbl val="0"/>
      </c:catAx>
      <c:valAx>
        <c:axId val="1341310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4129536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151552"/>
        <c:axId val="134263936"/>
      </c:barChart>
      <c:catAx>
        <c:axId val="134151552"/>
        <c:scaling>
          <c:orientation val="minMax"/>
        </c:scaling>
        <c:delete val="0"/>
        <c:axPos val="b"/>
        <c:majorTickMark val="out"/>
        <c:minorTickMark val="none"/>
        <c:tickLblPos val="nextTo"/>
        <c:crossAx val="134263936"/>
        <c:crosses val="autoZero"/>
        <c:auto val="1"/>
        <c:lblAlgn val="ctr"/>
        <c:lblOffset val="100"/>
        <c:noMultiLvlLbl val="0"/>
      </c:catAx>
      <c:valAx>
        <c:axId val="13426393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4151552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392064"/>
        <c:axId val="134553600"/>
      </c:barChart>
      <c:catAx>
        <c:axId val="134392064"/>
        <c:scaling>
          <c:orientation val="minMax"/>
        </c:scaling>
        <c:delete val="0"/>
        <c:axPos val="b"/>
        <c:majorTickMark val="out"/>
        <c:minorTickMark val="none"/>
        <c:tickLblPos val="nextTo"/>
        <c:crossAx val="134553600"/>
        <c:crosses val="autoZero"/>
        <c:auto val="1"/>
        <c:lblAlgn val="ctr"/>
        <c:lblOffset val="100"/>
        <c:noMultiLvlLbl val="0"/>
      </c:catAx>
      <c:valAx>
        <c:axId val="13455360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4392064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816128"/>
        <c:axId val="134817664"/>
      </c:barChart>
      <c:catAx>
        <c:axId val="134816128"/>
        <c:scaling>
          <c:orientation val="minMax"/>
        </c:scaling>
        <c:delete val="0"/>
        <c:axPos val="b"/>
        <c:majorTickMark val="out"/>
        <c:minorTickMark val="none"/>
        <c:tickLblPos val="nextTo"/>
        <c:crossAx val="134817664"/>
        <c:crosses val="autoZero"/>
        <c:auto val="1"/>
        <c:lblAlgn val="ctr"/>
        <c:lblOffset val="100"/>
        <c:noMultiLvlLbl val="0"/>
      </c:catAx>
      <c:valAx>
        <c:axId val="13481766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34816128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3469D-B6CA-4A46-8C40-17B361EB6041}" type="doc">
      <dgm:prSet loTypeId="urn:microsoft.com/office/officeart/2005/8/layout/target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914356-85A7-42A1-8219-F70607F560C5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185 обучающихся</a:t>
          </a:r>
          <a:endParaRPr lang="ru-RU" sz="1600" dirty="0"/>
        </a:p>
      </dgm:t>
    </dgm:pt>
    <dgm:pt modelId="{60C46A99-0567-4DDB-B612-66D3E1638C31}" type="parTrans" cxnId="{FD04B700-EB71-45C3-AC79-A4BF4450EEBD}">
      <dgm:prSet/>
      <dgm:spPr/>
      <dgm:t>
        <a:bodyPr/>
        <a:lstStyle/>
        <a:p>
          <a:endParaRPr lang="ru-RU"/>
        </a:p>
      </dgm:t>
    </dgm:pt>
    <dgm:pt modelId="{FD27728F-527E-45F3-A0EB-7E17FD8CB2C7}" type="sibTrans" cxnId="{FD04B700-EB71-45C3-AC79-A4BF4450EEBD}">
      <dgm:prSet/>
      <dgm:spPr/>
      <dgm:t>
        <a:bodyPr/>
        <a:lstStyle/>
        <a:p>
          <a:endParaRPr lang="ru-RU"/>
        </a:p>
      </dgm:t>
    </dgm:pt>
    <dgm:pt modelId="{831B00B6-4B9C-46F1-B414-92580B48481B}">
      <dgm:prSet phldrT="[Текст]" custT="1"/>
      <dgm:spPr/>
      <dgm:t>
        <a:bodyPr/>
        <a:lstStyle/>
        <a:p>
          <a:r>
            <a: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2015-2016</a:t>
          </a:r>
          <a:endParaRPr lang="ru-RU" sz="3600" b="1" dirty="0"/>
        </a:p>
      </dgm:t>
    </dgm:pt>
    <dgm:pt modelId="{792B9423-A9A4-4C18-BA0E-396BB137D565}" type="parTrans" cxnId="{1DA1BFF2-9770-4AFA-8A3B-4248CAAC0920}">
      <dgm:prSet/>
      <dgm:spPr/>
      <dgm:t>
        <a:bodyPr/>
        <a:lstStyle/>
        <a:p>
          <a:endParaRPr lang="ru-RU"/>
        </a:p>
      </dgm:t>
    </dgm:pt>
    <dgm:pt modelId="{562C173B-65F1-4F2D-96C9-DC7233CDF1DC}" type="sibTrans" cxnId="{1DA1BFF2-9770-4AFA-8A3B-4248CAAC0920}">
      <dgm:prSet/>
      <dgm:spPr/>
      <dgm:t>
        <a:bodyPr/>
        <a:lstStyle/>
        <a:p>
          <a:endParaRPr lang="ru-RU"/>
        </a:p>
      </dgm:t>
    </dgm:pt>
    <dgm:pt modelId="{9C5A9D83-44B3-4F44-9895-654E8FE573C4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176 обучающихся</a:t>
          </a:r>
          <a:endParaRPr lang="ru-RU" sz="1600" dirty="0"/>
        </a:p>
      </dgm:t>
    </dgm:pt>
    <dgm:pt modelId="{F92B86F0-E4E0-4F5A-9D9C-12635B5B5AAF}" type="parTrans" cxnId="{86A92CB1-ED13-47D8-973B-A84AE7DAB3BF}">
      <dgm:prSet/>
      <dgm:spPr/>
      <dgm:t>
        <a:bodyPr/>
        <a:lstStyle/>
        <a:p>
          <a:endParaRPr lang="ru-RU"/>
        </a:p>
      </dgm:t>
    </dgm:pt>
    <dgm:pt modelId="{80653C54-7701-4E39-99A7-90C895A1BA13}" type="sibTrans" cxnId="{86A92CB1-ED13-47D8-973B-A84AE7DAB3BF}">
      <dgm:prSet/>
      <dgm:spPr/>
      <dgm:t>
        <a:bodyPr/>
        <a:lstStyle/>
        <a:p>
          <a:endParaRPr lang="ru-RU"/>
        </a:p>
      </dgm:t>
    </dgm:pt>
    <dgm:pt modelId="{B19B6E28-E971-41DC-AC9D-DEE3633F4280}">
      <dgm:prSet phldrT="[Текст]" custT="1"/>
      <dgm:spPr/>
      <dgm:t>
        <a:bodyPr/>
        <a:lstStyle/>
        <a:p>
          <a:r>
            <a: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2016-2017</a:t>
          </a:r>
          <a:endParaRPr lang="ru-RU" sz="3600" b="1" dirty="0"/>
        </a:p>
      </dgm:t>
    </dgm:pt>
    <dgm:pt modelId="{479F654F-24CB-4580-8172-8833B3BA4CFC}" type="parTrans" cxnId="{371299CB-B184-47BC-A7E5-8042840BD3A5}">
      <dgm:prSet/>
      <dgm:spPr/>
      <dgm:t>
        <a:bodyPr/>
        <a:lstStyle/>
        <a:p>
          <a:endParaRPr lang="ru-RU"/>
        </a:p>
      </dgm:t>
    </dgm:pt>
    <dgm:pt modelId="{1A75976C-AE9A-48F8-8464-75FC44FB3B27}" type="sibTrans" cxnId="{371299CB-B184-47BC-A7E5-8042840BD3A5}">
      <dgm:prSet/>
      <dgm:spPr/>
      <dgm:t>
        <a:bodyPr/>
        <a:lstStyle/>
        <a:p>
          <a:endParaRPr lang="ru-RU"/>
        </a:p>
      </dgm:t>
    </dgm:pt>
    <dgm:pt modelId="{8E045D4D-BBAA-448B-AB93-B6A78FC8106D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195 обучающихся</a:t>
          </a:r>
          <a:endParaRPr lang="ru-RU" sz="1600" dirty="0"/>
        </a:p>
      </dgm:t>
    </dgm:pt>
    <dgm:pt modelId="{8C66062B-E01A-46A0-A926-69F562E545EE}" type="parTrans" cxnId="{F12142FF-58DC-4E0D-BB11-12ED8DF49139}">
      <dgm:prSet/>
      <dgm:spPr/>
      <dgm:t>
        <a:bodyPr/>
        <a:lstStyle/>
        <a:p>
          <a:endParaRPr lang="ru-RU"/>
        </a:p>
      </dgm:t>
    </dgm:pt>
    <dgm:pt modelId="{5E0F4E7B-320D-4C83-BFA5-98B1CD27B9CD}" type="sibTrans" cxnId="{F12142FF-58DC-4E0D-BB11-12ED8DF49139}">
      <dgm:prSet/>
      <dgm:spPr/>
      <dgm:t>
        <a:bodyPr/>
        <a:lstStyle/>
        <a:p>
          <a:endParaRPr lang="ru-RU"/>
        </a:p>
      </dgm:t>
    </dgm:pt>
    <dgm:pt modelId="{E0B9024F-145D-4609-ACE0-3976BF5A915A}">
      <dgm:prSet custT="1"/>
      <dgm:spPr/>
      <dgm:t>
        <a:bodyPr/>
        <a:lstStyle/>
        <a:p>
          <a:r>
            <a: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2017-2018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CBEBD-CC0E-43F5-B84B-0E06E578DA0E}" type="parTrans" cxnId="{694735C7-95D1-4B10-89A6-EACA4D71EB6F}">
      <dgm:prSet/>
      <dgm:spPr/>
      <dgm:t>
        <a:bodyPr/>
        <a:lstStyle/>
        <a:p>
          <a:endParaRPr lang="ru-RU"/>
        </a:p>
      </dgm:t>
    </dgm:pt>
    <dgm:pt modelId="{E5882F64-A45A-416D-985E-C6C17FE8FD8B}" type="sibTrans" cxnId="{694735C7-95D1-4B10-89A6-EACA4D71EB6F}">
      <dgm:prSet/>
      <dgm:spPr/>
      <dgm:t>
        <a:bodyPr/>
        <a:lstStyle/>
        <a:p>
          <a:endParaRPr lang="ru-RU"/>
        </a:p>
      </dgm:t>
    </dgm:pt>
    <dgm:pt modelId="{F8267008-55A3-48FC-8601-38A595695B23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208 обучающихся</a:t>
          </a:r>
          <a:endParaRPr lang="ru-RU" sz="1600" dirty="0"/>
        </a:p>
      </dgm:t>
    </dgm:pt>
    <dgm:pt modelId="{300B41C1-0D1D-4751-B4B0-6F221B47DA23}" type="parTrans" cxnId="{93EC1DEE-91CC-48DE-8654-F6019D951BEC}">
      <dgm:prSet/>
      <dgm:spPr/>
      <dgm:t>
        <a:bodyPr/>
        <a:lstStyle/>
        <a:p>
          <a:endParaRPr lang="ru-RU"/>
        </a:p>
      </dgm:t>
    </dgm:pt>
    <dgm:pt modelId="{3F9F539C-EF68-4132-884F-A85403C013FC}" type="sibTrans" cxnId="{93EC1DEE-91CC-48DE-8654-F6019D951BEC}">
      <dgm:prSet/>
      <dgm:spPr/>
      <dgm:t>
        <a:bodyPr/>
        <a:lstStyle/>
        <a:p>
          <a:endParaRPr lang="ru-RU"/>
        </a:p>
      </dgm:t>
    </dgm:pt>
    <dgm:pt modelId="{2A316654-BA65-4EFE-8617-9CE0F1F9986A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 класса-комплекта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5E318E-F77C-4411-8F08-44FE246DDF11}" type="parTrans" cxnId="{423E362D-233B-4876-A833-11BC485C4DF8}">
      <dgm:prSet/>
      <dgm:spPr/>
      <dgm:t>
        <a:bodyPr/>
        <a:lstStyle/>
        <a:p>
          <a:endParaRPr lang="ru-RU"/>
        </a:p>
      </dgm:t>
    </dgm:pt>
    <dgm:pt modelId="{27D9B394-F75B-4F69-9804-58B19CE3B289}" type="sibTrans" cxnId="{423E362D-233B-4876-A833-11BC485C4DF8}">
      <dgm:prSet/>
      <dgm:spPr/>
      <dgm:t>
        <a:bodyPr/>
        <a:lstStyle/>
        <a:p>
          <a:endParaRPr lang="ru-RU"/>
        </a:p>
      </dgm:t>
    </dgm:pt>
    <dgm:pt modelId="{70760D4E-4DF6-4735-9966-A1716E633B4D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 класса-комплекта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139F8F-660E-4032-B50C-D1C8B99267E4}" type="parTrans" cxnId="{0D74C4DC-FA4D-493C-89A8-415EFC850E88}">
      <dgm:prSet/>
      <dgm:spPr/>
      <dgm:t>
        <a:bodyPr/>
        <a:lstStyle/>
        <a:p>
          <a:endParaRPr lang="ru-RU"/>
        </a:p>
      </dgm:t>
    </dgm:pt>
    <dgm:pt modelId="{E21F981F-C39D-4EE1-AFB9-57F2855BF7BF}" type="sibTrans" cxnId="{0D74C4DC-FA4D-493C-89A8-415EFC850E88}">
      <dgm:prSet/>
      <dgm:spPr/>
      <dgm:t>
        <a:bodyPr/>
        <a:lstStyle/>
        <a:p>
          <a:endParaRPr lang="ru-RU"/>
        </a:p>
      </dgm:t>
    </dgm:pt>
    <dgm:pt modelId="{ABFD8004-BB5B-4328-A0BC-22E1F0FE435E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 класса-комплекта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D3F36-9795-44C6-8891-CA2DC1B045F9}" type="parTrans" cxnId="{2FAFD483-91B6-4E4F-93C8-0F0E377550C6}">
      <dgm:prSet/>
      <dgm:spPr/>
      <dgm:t>
        <a:bodyPr/>
        <a:lstStyle/>
        <a:p>
          <a:endParaRPr lang="ru-RU"/>
        </a:p>
      </dgm:t>
    </dgm:pt>
    <dgm:pt modelId="{CEA45AB6-0AFF-45DB-986F-14D796472FDB}" type="sibTrans" cxnId="{2FAFD483-91B6-4E4F-93C8-0F0E377550C6}">
      <dgm:prSet/>
      <dgm:spPr/>
      <dgm:t>
        <a:bodyPr/>
        <a:lstStyle/>
        <a:p>
          <a:endParaRPr lang="ru-RU"/>
        </a:p>
      </dgm:t>
    </dgm:pt>
    <dgm:pt modelId="{04F32BB9-16DB-466B-B15D-12CACEDCAD5D}">
      <dgm:prSet phldrT="[Текст]" custT="1"/>
      <dgm:spPr/>
      <dgm:t>
        <a:bodyPr/>
        <a:lstStyle/>
        <a:p>
          <a:r>
            <a: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2019-2020 </a:t>
          </a:r>
          <a:endParaRPr lang="ru-RU" sz="3600" b="1" dirty="0"/>
        </a:p>
      </dgm:t>
    </dgm:pt>
    <dgm:pt modelId="{582F5274-6AF8-4FCA-9C9E-55662B7A60D3}" type="sibTrans" cxnId="{50B3B544-5140-4537-8DED-314DD362FB82}">
      <dgm:prSet/>
      <dgm:spPr/>
      <dgm:t>
        <a:bodyPr/>
        <a:lstStyle/>
        <a:p>
          <a:endParaRPr lang="ru-RU"/>
        </a:p>
      </dgm:t>
    </dgm:pt>
    <dgm:pt modelId="{AFE5ABE1-43C6-4508-A5CC-6FBBF1A500FE}" type="parTrans" cxnId="{50B3B544-5140-4537-8DED-314DD362FB82}">
      <dgm:prSet/>
      <dgm:spPr/>
      <dgm:t>
        <a:bodyPr/>
        <a:lstStyle/>
        <a:p>
          <a:endParaRPr lang="ru-RU"/>
        </a:p>
      </dgm:t>
    </dgm:pt>
    <dgm:pt modelId="{4AE6370A-0482-4032-90CE-29849EC9B145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 класса-комплекта</a:t>
          </a:r>
          <a:endParaRPr lang="ru-RU" sz="1600" dirty="0"/>
        </a:p>
      </dgm:t>
    </dgm:pt>
    <dgm:pt modelId="{2B4171FB-849A-4D8C-9975-1DF2FB526A7C}" type="parTrans" cxnId="{922BB877-118C-4B61-AA11-A9BFD0C37F23}">
      <dgm:prSet/>
      <dgm:spPr/>
      <dgm:t>
        <a:bodyPr/>
        <a:lstStyle/>
        <a:p>
          <a:endParaRPr lang="ru-RU"/>
        </a:p>
      </dgm:t>
    </dgm:pt>
    <dgm:pt modelId="{AC677244-8BBD-41A5-A996-322A8FAC448C}" type="sibTrans" cxnId="{922BB877-118C-4B61-AA11-A9BFD0C37F23}">
      <dgm:prSet/>
      <dgm:spPr/>
      <dgm:t>
        <a:bodyPr/>
        <a:lstStyle/>
        <a:p>
          <a:endParaRPr lang="ru-RU"/>
        </a:p>
      </dgm:t>
    </dgm:pt>
    <dgm:pt modelId="{DDB261C4-0BCB-4472-A1AD-AB0684A28AFB}">
      <dgm:prSet custT="1"/>
      <dgm:spPr/>
      <dgm:t>
        <a:bodyPr/>
        <a:lstStyle/>
        <a:p>
          <a:r>
            <a: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2018-2019</a:t>
          </a:r>
          <a:endParaRPr lang="ru-RU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AB3353-126F-4BF8-9FAA-4C8571AECC5B}" type="parTrans" cxnId="{13DB4E6F-B0AC-4873-821E-DD725375A978}">
      <dgm:prSet/>
      <dgm:spPr/>
      <dgm:t>
        <a:bodyPr/>
        <a:lstStyle/>
        <a:p>
          <a:endParaRPr lang="ru-RU"/>
        </a:p>
      </dgm:t>
    </dgm:pt>
    <dgm:pt modelId="{7ACA83FB-B4B7-45FB-AA29-CE815F463275}" type="sibTrans" cxnId="{13DB4E6F-B0AC-4873-821E-DD725375A978}">
      <dgm:prSet/>
      <dgm:spPr/>
      <dgm:t>
        <a:bodyPr/>
        <a:lstStyle/>
        <a:p>
          <a:endParaRPr lang="ru-RU"/>
        </a:p>
      </dgm:t>
    </dgm:pt>
    <dgm:pt modelId="{71AF2129-68EE-438D-A02C-A55CAA77326C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189 обучающихся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FBEDC3-AF47-479E-85B5-D4C492647CF7}" type="parTrans" cxnId="{CF00A1C5-CCEE-439D-BFFB-AE58C14CCEA2}">
      <dgm:prSet/>
      <dgm:spPr/>
      <dgm:t>
        <a:bodyPr/>
        <a:lstStyle/>
        <a:p>
          <a:endParaRPr lang="ru-RU"/>
        </a:p>
      </dgm:t>
    </dgm:pt>
    <dgm:pt modelId="{AE8BE71A-1CD8-4F85-ABA8-5A81024D5A52}" type="sibTrans" cxnId="{CF00A1C5-CCEE-439D-BFFB-AE58C14CCEA2}">
      <dgm:prSet/>
      <dgm:spPr/>
      <dgm:t>
        <a:bodyPr/>
        <a:lstStyle/>
        <a:p>
          <a:endParaRPr lang="ru-RU"/>
        </a:p>
      </dgm:t>
    </dgm:pt>
    <dgm:pt modelId="{DC2E6A96-372C-4024-8F3F-5F7B5800BF7F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 класса-комплекта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5F957F-8AB8-4CB8-BD7C-657B6C24A38A}" type="parTrans" cxnId="{23D86708-3E3A-4ABD-B35C-452D943092B5}">
      <dgm:prSet/>
      <dgm:spPr/>
      <dgm:t>
        <a:bodyPr/>
        <a:lstStyle/>
        <a:p>
          <a:endParaRPr lang="ru-RU"/>
        </a:p>
      </dgm:t>
    </dgm:pt>
    <dgm:pt modelId="{30461326-697E-4FFA-8832-334EB9464D4B}" type="sibTrans" cxnId="{23D86708-3E3A-4ABD-B35C-452D943092B5}">
      <dgm:prSet/>
      <dgm:spPr/>
      <dgm:t>
        <a:bodyPr/>
        <a:lstStyle/>
        <a:p>
          <a:endParaRPr lang="ru-RU"/>
        </a:p>
      </dgm:t>
    </dgm:pt>
    <dgm:pt modelId="{8CB2D201-7FA5-4570-886E-8FAEFA8A401E}" type="pres">
      <dgm:prSet presAssocID="{0373469D-B6CA-4A46-8C40-17B361EB6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B8C6C-F4AC-4D96-8A50-77B548AE2F21}" type="pres">
      <dgm:prSet presAssocID="{831B00B6-4B9C-46F1-B414-92580B48481B}" presName="circle1" presStyleLbl="node1" presStyleIdx="0" presStyleCnt="5"/>
      <dgm:spPr/>
    </dgm:pt>
    <dgm:pt modelId="{47740691-E0FC-47CE-A60E-16D69A2D9714}" type="pres">
      <dgm:prSet presAssocID="{831B00B6-4B9C-46F1-B414-92580B48481B}" presName="space" presStyleCnt="0"/>
      <dgm:spPr/>
    </dgm:pt>
    <dgm:pt modelId="{9B6D8756-BBBC-4D99-A616-C90301265B80}" type="pres">
      <dgm:prSet presAssocID="{831B00B6-4B9C-46F1-B414-92580B48481B}" presName="rect1" presStyleLbl="alignAcc1" presStyleIdx="0" presStyleCnt="5"/>
      <dgm:spPr/>
      <dgm:t>
        <a:bodyPr/>
        <a:lstStyle/>
        <a:p>
          <a:endParaRPr lang="ru-RU"/>
        </a:p>
      </dgm:t>
    </dgm:pt>
    <dgm:pt modelId="{42588CD9-FB11-42BF-B922-E6923B3DDDE8}" type="pres">
      <dgm:prSet presAssocID="{B19B6E28-E971-41DC-AC9D-DEE3633F4280}" presName="vertSpace2" presStyleLbl="node1" presStyleIdx="0" presStyleCnt="5"/>
      <dgm:spPr/>
    </dgm:pt>
    <dgm:pt modelId="{6B787B26-6372-45BB-B496-A4D335665DDF}" type="pres">
      <dgm:prSet presAssocID="{B19B6E28-E971-41DC-AC9D-DEE3633F4280}" presName="circle2" presStyleLbl="node1" presStyleIdx="1" presStyleCnt="5"/>
      <dgm:spPr/>
    </dgm:pt>
    <dgm:pt modelId="{D21F7D12-6F00-4DF5-AC8A-943BE050B0B7}" type="pres">
      <dgm:prSet presAssocID="{B19B6E28-E971-41DC-AC9D-DEE3633F4280}" presName="rect2" presStyleLbl="alignAcc1" presStyleIdx="1" presStyleCnt="5"/>
      <dgm:spPr/>
      <dgm:t>
        <a:bodyPr/>
        <a:lstStyle/>
        <a:p>
          <a:endParaRPr lang="ru-RU"/>
        </a:p>
      </dgm:t>
    </dgm:pt>
    <dgm:pt modelId="{D9BA9F81-4775-4A48-A313-BD94F1DDA1C0}" type="pres">
      <dgm:prSet presAssocID="{E0B9024F-145D-4609-ACE0-3976BF5A915A}" presName="vertSpace3" presStyleLbl="node1" presStyleIdx="1" presStyleCnt="5"/>
      <dgm:spPr/>
    </dgm:pt>
    <dgm:pt modelId="{D8A6707B-28C3-4273-A835-35931F7C2EAB}" type="pres">
      <dgm:prSet presAssocID="{E0B9024F-145D-4609-ACE0-3976BF5A915A}" presName="circle3" presStyleLbl="node1" presStyleIdx="2" presStyleCnt="5"/>
      <dgm:spPr/>
    </dgm:pt>
    <dgm:pt modelId="{D21BA38F-1A54-47AA-96DC-9DC3F6970888}" type="pres">
      <dgm:prSet presAssocID="{E0B9024F-145D-4609-ACE0-3976BF5A915A}" presName="rect3" presStyleLbl="alignAcc1" presStyleIdx="2" presStyleCnt="5"/>
      <dgm:spPr/>
      <dgm:t>
        <a:bodyPr/>
        <a:lstStyle/>
        <a:p>
          <a:endParaRPr lang="ru-RU"/>
        </a:p>
      </dgm:t>
    </dgm:pt>
    <dgm:pt modelId="{67E80650-6C31-475B-9812-609F84297ED4}" type="pres">
      <dgm:prSet presAssocID="{DDB261C4-0BCB-4472-A1AD-AB0684A28AFB}" presName="vertSpace4" presStyleLbl="node1" presStyleIdx="2" presStyleCnt="5"/>
      <dgm:spPr/>
    </dgm:pt>
    <dgm:pt modelId="{CE26025A-25F8-4B22-A211-3B9D26881B4C}" type="pres">
      <dgm:prSet presAssocID="{DDB261C4-0BCB-4472-A1AD-AB0684A28AFB}" presName="circle4" presStyleLbl="node1" presStyleIdx="3" presStyleCnt="5"/>
      <dgm:spPr/>
    </dgm:pt>
    <dgm:pt modelId="{4AF862BF-53D0-41CE-A5AF-0572A0394984}" type="pres">
      <dgm:prSet presAssocID="{DDB261C4-0BCB-4472-A1AD-AB0684A28AFB}" presName="rect4" presStyleLbl="alignAcc1" presStyleIdx="3" presStyleCnt="5"/>
      <dgm:spPr/>
      <dgm:t>
        <a:bodyPr/>
        <a:lstStyle/>
        <a:p>
          <a:endParaRPr lang="ru-RU"/>
        </a:p>
      </dgm:t>
    </dgm:pt>
    <dgm:pt modelId="{DACCC519-228C-459D-9CB0-3B59D2A59B25}" type="pres">
      <dgm:prSet presAssocID="{04F32BB9-16DB-466B-B15D-12CACEDCAD5D}" presName="vertSpace5" presStyleLbl="node1" presStyleIdx="3" presStyleCnt="5"/>
      <dgm:spPr/>
    </dgm:pt>
    <dgm:pt modelId="{B9355702-CB64-479E-ADA6-9140BBB19A2C}" type="pres">
      <dgm:prSet presAssocID="{04F32BB9-16DB-466B-B15D-12CACEDCAD5D}" presName="circle5" presStyleLbl="node1" presStyleIdx="4" presStyleCnt="5"/>
      <dgm:spPr/>
    </dgm:pt>
    <dgm:pt modelId="{EE8A272C-85DC-48BC-86FA-6823D8551ACB}" type="pres">
      <dgm:prSet presAssocID="{04F32BB9-16DB-466B-B15D-12CACEDCAD5D}" presName="rect5" presStyleLbl="alignAcc1" presStyleIdx="4" presStyleCnt="5"/>
      <dgm:spPr/>
      <dgm:t>
        <a:bodyPr/>
        <a:lstStyle/>
        <a:p>
          <a:endParaRPr lang="ru-RU"/>
        </a:p>
      </dgm:t>
    </dgm:pt>
    <dgm:pt modelId="{426DE3BC-6AD6-45C8-B58F-9B605CF5CD38}" type="pres">
      <dgm:prSet presAssocID="{831B00B6-4B9C-46F1-B414-92580B48481B}" presName="rect1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1851D-BA96-4B51-B906-7728F5863CF2}" type="pres">
      <dgm:prSet presAssocID="{831B00B6-4B9C-46F1-B414-92580B48481B}" presName="rect1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D7975-8FEC-4FE2-BFA0-7606BEB5F60A}" type="pres">
      <dgm:prSet presAssocID="{B19B6E28-E971-41DC-AC9D-DEE3633F4280}" presName="rect2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A7F0E-D4DC-4482-8327-529E412B3458}" type="pres">
      <dgm:prSet presAssocID="{B19B6E28-E971-41DC-AC9D-DEE3633F4280}" presName="rect2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80B3E-556D-43FF-8E65-78B06BE0F895}" type="pres">
      <dgm:prSet presAssocID="{E0B9024F-145D-4609-ACE0-3976BF5A915A}" presName="rect3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DD12D-B255-4619-988B-2102C7D3FDA9}" type="pres">
      <dgm:prSet presAssocID="{E0B9024F-145D-4609-ACE0-3976BF5A915A}" presName="rect3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7EA58-B882-4D2D-AF32-6492670E40E4}" type="pres">
      <dgm:prSet presAssocID="{DDB261C4-0BCB-4472-A1AD-AB0684A28AFB}" presName="rect4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BED-0D0C-4B9F-AD8D-C54B9E115658}" type="pres">
      <dgm:prSet presAssocID="{DDB261C4-0BCB-4472-A1AD-AB0684A28AFB}" presName="rect4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6AE02-E5D3-4751-8AC2-5BA40D51CA8A}" type="pres">
      <dgm:prSet presAssocID="{04F32BB9-16DB-466B-B15D-12CACEDCAD5D}" presName="rect5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CFB15-064F-4949-853F-1F869F356A99}" type="pres">
      <dgm:prSet presAssocID="{04F32BB9-16DB-466B-B15D-12CACEDCAD5D}" presName="rect5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AFD483-91B6-4E4F-93C8-0F0E377550C6}" srcId="{831B00B6-4B9C-46F1-B414-92580B48481B}" destId="{ABFD8004-BB5B-4328-A0BC-22E1F0FE435E}" srcOrd="1" destOrd="0" parTransId="{ECDD3F36-9795-44C6-8891-CA2DC1B045F9}" sibTransId="{CEA45AB6-0AFF-45DB-986F-14D796472FDB}"/>
    <dgm:cxn modelId="{5C73A432-6599-4B3F-B814-A63E9E84F49F}" type="presOf" srcId="{0373469D-B6CA-4A46-8C40-17B361EB6041}" destId="{8CB2D201-7FA5-4570-886E-8FAEFA8A401E}" srcOrd="0" destOrd="0" presId="urn:microsoft.com/office/officeart/2005/8/layout/target3"/>
    <dgm:cxn modelId="{B3E0F545-7AF2-4078-945F-952BE40CF9D5}" type="presOf" srcId="{8E045D4D-BBAA-448B-AB93-B6A78FC8106D}" destId="{253A7F0E-D4DC-4482-8327-529E412B3458}" srcOrd="0" destOrd="0" presId="urn:microsoft.com/office/officeart/2005/8/layout/target3"/>
    <dgm:cxn modelId="{057C06DC-2AA9-47E2-9326-F3A639CD5717}" type="presOf" srcId="{DDB261C4-0BCB-4472-A1AD-AB0684A28AFB}" destId="{4AF862BF-53D0-41CE-A5AF-0572A0394984}" srcOrd="0" destOrd="0" presId="urn:microsoft.com/office/officeart/2005/8/layout/target3"/>
    <dgm:cxn modelId="{A27C6DFA-1581-48E4-BA0E-56CE4E547E58}" type="presOf" srcId="{2A316654-BA65-4EFE-8617-9CE0F1F9986A}" destId="{6FDDD12D-B255-4619-988B-2102C7D3FDA9}" srcOrd="0" destOrd="1" presId="urn:microsoft.com/office/officeart/2005/8/layout/target3"/>
    <dgm:cxn modelId="{922BB877-118C-4B61-AA11-A9BFD0C37F23}" srcId="{04F32BB9-16DB-466B-B15D-12CACEDCAD5D}" destId="{4AE6370A-0482-4032-90CE-29849EC9B145}" srcOrd="1" destOrd="0" parTransId="{2B4171FB-849A-4D8C-9975-1DF2FB526A7C}" sibTransId="{AC677244-8BBD-41A5-A996-322A8FAC448C}"/>
    <dgm:cxn modelId="{0DD255E5-D529-48AA-8456-A252FD38978A}" type="presOf" srcId="{04F32BB9-16DB-466B-B15D-12CACEDCAD5D}" destId="{EE8A272C-85DC-48BC-86FA-6823D8551ACB}" srcOrd="0" destOrd="0" presId="urn:microsoft.com/office/officeart/2005/8/layout/target3"/>
    <dgm:cxn modelId="{371299CB-B184-47BC-A7E5-8042840BD3A5}" srcId="{0373469D-B6CA-4A46-8C40-17B361EB6041}" destId="{B19B6E28-E971-41DC-AC9D-DEE3633F4280}" srcOrd="1" destOrd="0" parTransId="{479F654F-24CB-4580-8172-8833B3BA4CFC}" sibTransId="{1A75976C-AE9A-48F8-8464-75FC44FB3B27}"/>
    <dgm:cxn modelId="{23D86708-3E3A-4ABD-B35C-452D943092B5}" srcId="{DDB261C4-0BCB-4472-A1AD-AB0684A28AFB}" destId="{DC2E6A96-372C-4024-8F3F-5F7B5800BF7F}" srcOrd="1" destOrd="0" parTransId="{875F957F-8AB8-4CB8-BD7C-657B6C24A38A}" sibTransId="{30461326-697E-4FFA-8832-334EB9464D4B}"/>
    <dgm:cxn modelId="{4EB15B8D-14C4-4495-9693-8266C03242FF}" type="presOf" srcId="{DDB261C4-0BCB-4472-A1AD-AB0684A28AFB}" destId="{FA27EA58-B882-4D2D-AF32-6492670E40E4}" srcOrd="1" destOrd="0" presId="urn:microsoft.com/office/officeart/2005/8/layout/target3"/>
    <dgm:cxn modelId="{7010890B-B0A1-437A-85BE-251B78105677}" type="presOf" srcId="{DC2E6A96-372C-4024-8F3F-5F7B5800BF7F}" destId="{175D9BED-0D0C-4B9F-AD8D-C54B9E115658}" srcOrd="0" destOrd="1" presId="urn:microsoft.com/office/officeart/2005/8/layout/target3"/>
    <dgm:cxn modelId="{F80320E4-6A27-43CC-8B9D-089E3F3D9468}" type="presOf" srcId="{54914356-85A7-42A1-8219-F70607F560C5}" destId="{AC5CFB15-064F-4949-853F-1F869F356A99}" srcOrd="0" destOrd="0" presId="urn:microsoft.com/office/officeart/2005/8/layout/target3"/>
    <dgm:cxn modelId="{0D74C4DC-FA4D-493C-89A8-415EFC850E88}" srcId="{B19B6E28-E971-41DC-AC9D-DEE3633F4280}" destId="{70760D4E-4DF6-4735-9966-A1716E633B4D}" srcOrd="1" destOrd="0" parTransId="{62139F8F-660E-4032-B50C-D1C8B99267E4}" sibTransId="{E21F981F-C39D-4EE1-AFB9-57F2855BF7BF}"/>
    <dgm:cxn modelId="{CE5244AD-F5AC-4033-97D2-C0EBF8A31262}" type="presOf" srcId="{831B00B6-4B9C-46F1-B414-92580B48481B}" destId="{9B6D8756-BBBC-4D99-A616-C90301265B80}" srcOrd="0" destOrd="0" presId="urn:microsoft.com/office/officeart/2005/8/layout/target3"/>
    <dgm:cxn modelId="{B7469C1F-75B3-488F-9473-091EEDB8895F}" type="presOf" srcId="{ABFD8004-BB5B-4328-A0BC-22E1F0FE435E}" destId="{4361851D-BA96-4B51-B906-7728F5863CF2}" srcOrd="0" destOrd="1" presId="urn:microsoft.com/office/officeart/2005/8/layout/target3"/>
    <dgm:cxn modelId="{CF00A1C5-CCEE-439D-BFFB-AE58C14CCEA2}" srcId="{DDB261C4-0BCB-4472-A1AD-AB0684A28AFB}" destId="{71AF2129-68EE-438D-A02C-A55CAA77326C}" srcOrd="0" destOrd="0" parTransId="{D0FBEDC3-AF47-479E-85B5-D4C492647CF7}" sibTransId="{AE8BE71A-1CD8-4F85-ABA8-5A81024D5A52}"/>
    <dgm:cxn modelId="{485D465A-677F-4F3F-86CB-F111A163C907}" type="presOf" srcId="{71AF2129-68EE-438D-A02C-A55CAA77326C}" destId="{175D9BED-0D0C-4B9F-AD8D-C54B9E115658}" srcOrd="0" destOrd="0" presId="urn:microsoft.com/office/officeart/2005/8/layout/target3"/>
    <dgm:cxn modelId="{4E4EB69A-AF6F-42DE-A687-47EB6507A66C}" type="presOf" srcId="{831B00B6-4B9C-46F1-B414-92580B48481B}" destId="{426DE3BC-6AD6-45C8-B58F-9B605CF5CD38}" srcOrd="1" destOrd="0" presId="urn:microsoft.com/office/officeart/2005/8/layout/target3"/>
    <dgm:cxn modelId="{50B3B544-5140-4537-8DED-314DD362FB82}" srcId="{0373469D-B6CA-4A46-8C40-17B361EB6041}" destId="{04F32BB9-16DB-466B-B15D-12CACEDCAD5D}" srcOrd="4" destOrd="0" parTransId="{AFE5ABE1-43C6-4508-A5CC-6FBBF1A500FE}" sibTransId="{582F5274-6AF8-4FCA-9C9E-55662B7A60D3}"/>
    <dgm:cxn modelId="{1DA1BFF2-9770-4AFA-8A3B-4248CAAC0920}" srcId="{0373469D-B6CA-4A46-8C40-17B361EB6041}" destId="{831B00B6-4B9C-46F1-B414-92580B48481B}" srcOrd="0" destOrd="0" parTransId="{792B9423-A9A4-4C18-BA0E-396BB137D565}" sibTransId="{562C173B-65F1-4F2D-96C9-DC7233CDF1DC}"/>
    <dgm:cxn modelId="{13DB4E6F-B0AC-4873-821E-DD725375A978}" srcId="{0373469D-B6CA-4A46-8C40-17B361EB6041}" destId="{DDB261C4-0BCB-4472-A1AD-AB0684A28AFB}" srcOrd="3" destOrd="0" parTransId="{19AB3353-126F-4BF8-9FAA-4C8571AECC5B}" sibTransId="{7ACA83FB-B4B7-45FB-AA29-CE815F463275}"/>
    <dgm:cxn modelId="{694735C7-95D1-4B10-89A6-EACA4D71EB6F}" srcId="{0373469D-B6CA-4A46-8C40-17B361EB6041}" destId="{E0B9024F-145D-4609-ACE0-3976BF5A915A}" srcOrd="2" destOrd="0" parTransId="{EE3CBEBD-CC0E-43F5-B84B-0E06E578DA0E}" sibTransId="{E5882F64-A45A-416D-985E-C6C17FE8FD8B}"/>
    <dgm:cxn modelId="{FD04B700-EB71-45C3-AC79-A4BF4450EEBD}" srcId="{04F32BB9-16DB-466B-B15D-12CACEDCAD5D}" destId="{54914356-85A7-42A1-8219-F70607F560C5}" srcOrd="0" destOrd="0" parTransId="{60C46A99-0567-4DDB-B612-66D3E1638C31}" sibTransId="{FD27728F-527E-45F3-A0EB-7E17FD8CB2C7}"/>
    <dgm:cxn modelId="{86A92CB1-ED13-47D8-973B-A84AE7DAB3BF}" srcId="{831B00B6-4B9C-46F1-B414-92580B48481B}" destId="{9C5A9D83-44B3-4F44-9895-654E8FE573C4}" srcOrd="0" destOrd="0" parTransId="{F92B86F0-E4E0-4F5A-9D9C-12635B5B5AAF}" sibTransId="{80653C54-7701-4E39-99A7-90C895A1BA13}"/>
    <dgm:cxn modelId="{A26B626E-6FCF-403D-BB8D-126F0E8F6232}" type="presOf" srcId="{E0B9024F-145D-4609-ACE0-3976BF5A915A}" destId="{D21BA38F-1A54-47AA-96DC-9DC3F6970888}" srcOrd="0" destOrd="0" presId="urn:microsoft.com/office/officeart/2005/8/layout/target3"/>
    <dgm:cxn modelId="{9F5E7C81-9804-4419-A409-4FEB5F45B010}" type="presOf" srcId="{B19B6E28-E971-41DC-AC9D-DEE3633F4280}" destId="{33BD7975-8FEC-4FE2-BFA0-7606BEB5F60A}" srcOrd="1" destOrd="0" presId="urn:microsoft.com/office/officeart/2005/8/layout/target3"/>
    <dgm:cxn modelId="{F12142FF-58DC-4E0D-BB11-12ED8DF49139}" srcId="{B19B6E28-E971-41DC-AC9D-DEE3633F4280}" destId="{8E045D4D-BBAA-448B-AB93-B6A78FC8106D}" srcOrd="0" destOrd="0" parTransId="{8C66062B-E01A-46A0-A926-69F562E545EE}" sibTransId="{5E0F4E7B-320D-4C83-BFA5-98B1CD27B9CD}"/>
    <dgm:cxn modelId="{423E362D-233B-4876-A833-11BC485C4DF8}" srcId="{E0B9024F-145D-4609-ACE0-3976BF5A915A}" destId="{2A316654-BA65-4EFE-8617-9CE0F1F9986A}" srcOrd="1" destOrd="0" parTransId="{625E318E-F77C-4411-8F08-44FE246DDF11}" sibTransId="{27D9B394-F75B-4F69-9804-58B19CE3B289}"/>
    <dgm:cxn modelId="{1E80431B-005C-4DA1-877C-04D374BE3EEE}" type="presOf" srcId="{04F32BB9-16DB-466B-B15D-12CACEDCAD5D}" destId="{DC16AE02-E5D3-4751-8AC2-5BA40D51CA8A}" srcOrd="1" destOrd="0" presId="urn:microsoft.com/office/officeart/2005/8/layout/target3"/>
    <dgm:cxn modelId="{9A7BBA58-F5BD-467D-BAB5-920397DD2DEB}" type="presOf" srcId="{70760D4E-4DF6-4735-9966-A1716E633B4D}" destId="{253A7F0E-D4DC-4482-8327-529E412B3458}" srcOrd="0" destOrd="1" presId="urn:microsoft.com/office/officeart/2005/8/layout/target3"/>
    <dgm:cxn modelId="{511CA457-10B9-48A8-937D-CF5BE4704855}" type="presOf" srcId="{4AE6370A-0482-4032-90CE-29849EC9B145}" destId="{AC5CFB15-064F-4949-853F-1F869F356A99}" srcOrd="0" destOrd="1" presId="urn:microsoft.com/office/officeart/2005/8/layout/target3"/>
    <dgm:cxn modelId="{3065A37B-8136-467C-92CA-244F450B3C73}" type="presOf" srcId="{9C5A9D83-44B3-4F44-9895-654E8FE573C4}" destId="{4361851D-BA96-4B51-B906-7728F5863CF2}" srcOrd="0" destOrd="0" presId="urn:microsoft.com/office/officeart/2005/8/layout/target3"/>
    <dgm:cxn modelId="{37E41BD9-9B66-48D8-A70A-0FB4532D2444}" type="presOf" srcId="{F8267008-55A3-48FC-8601-38A595695B23}" destId="{6FDDD12D-B255-4619-988B-2102C7D3FDA9}" srcOrd="0" destOrd="0" presId="urn:microsoft.com/office/officeart/2005/8/layout/target3"/>
    <dgm:cxn modelId="{26AE2DA5-CD91-4307-9F0C-08E43AB54F74}" type="presOf" srcId="{E0B9024F-145D-4609-ACE0-3976BF5A915A}" destId="{2D780B3E-556D-43FF-8E65-78B06BE0F895}" srcOrd="1" destOrd="0" presId="urn:microsoft.com/office/officeart/2005/8/layout/target3"/>
    <dgm:cxn modelId="{93EC1DEE-91CC-48DE-8654-F6019D951BEC}" srcId="{E0B9024F-145D-4609-ACE0-3976BF5A915A}" destId="{F8267008-55A3-48FC-8601-38A595695B23}" srcOrd="0" destOrd="0" parTransId="{300B41C1-0D1D-4751-B4B0-6F221B47DA23}" sibTransId="{3F9F539C-EF68-4132-884F-A85403C013FC}"/>
    <dgm:cxn modelId="{05E09A53-92FD-4ABC-9314-B85AB603967B}" type="presOf" srcId="{B19B6E28-E971-41DC-AC9D-DEE3633F4280}" destId="{D21F7D12-6F00-4DF5-AC8A-943BE050B0B7}" srcOrd="0" destOrd="0" presId="urn:microsoft.com/office/officeart/2005/8/layout/target3"/>
    <dgm:cxn modelId="{DD02DA45-1D65-444D-AF82-AA7139237E00}" type="presParOf" srcId="{8CB2D201-7FA5-4570-886E-8FAEFA8A401E}" destId="{24CB8C6C-F4AC-4D96-8A50-77B548AE2F21}" srcOrd="0" destOrd="0" presId="urn:microsoft.com/office/officeart/2005/8/layout/target3"/>
    <dgm:cxn modelId="{0C0D2C08-6783-448B-AEC7-532BAC424F2F}" type="presParOf" srcId="{8CB2D201-7FA5-4570-886E-8FAEFA8A401E}" destId="{47740691-E0FC-47CE-A60E-16D69A2D9714}" srcOrd="1" destOrd="0" presId="urn:microsoft.com/office/officeart/2005/8/layout/target3"/>
    <dgm:cxn modelId="{4009BED0-CC0A-42D4-AEC8-84B6756FE8E0}" type="presParOf" srcId="{8CB2D201-7FA5-4570-886E-8FAEFA8A401E}" destId="{9B6D8756-BBBC-4D99-A616-C90301265B80}" srcOrd="2" destOrd="0" presId="urn:microsoft.com/office/officeart/2005/8/layout/target3"/>
    <dgm:cxn modelId="{7957EFA3-1F15-438A-A605-54675A2E26E5}" type="presParOf" srcId="{8CB2D201-7FA5-4570-886E-8FAEFA8A401E}" destId="{42588CD9-FB11-42BF-B922-E6923B3DDDE8}" srcOrd="3" destOrd="0" presId="urn:microsoft.com/office/officeart/2005/8/layout/target3"/>
    <dgm:cxn modelId="{C2E329FE-303D-4BAD-9C11-EA5EC6FA4166}" type="presParOf" srcId="{8CB2D201-7FA5-4570-886E-8FAEFA8A401E}" destId="{6B787B26-6372-45BB-B496-A4D335665DDF}" srcOrd="4" destOrd="0" presId="urn:microsoft.com/office/officeart/2005/8/layout/target3"/>
    <dgm:cxn modelId="{A14ABC6F-83EC-49AA-A28F-FBD2A8987891}" type="presParOf" srcId="{8CB2D201-7FA5-4570-886E-8FAEFA8A401E}" destId="{D21F7D12-6F00-4DF5-AC8A-943BE050B0B7}" srcOrd="5" destOrd="0" presId="urn:microsoft.com/office/officeart/2005/8/layout/target3"/>
    <dgm:cxn modelId="{B22512B6-8125-475E-826B-16D7ED7A14BD}" type="presParOf" srcId="{8CB2D201-7FA5-4570-886E-8FAEFA8A401E}" destId="{D9BA9F81-4775-4A48-A313-BD94F1DDA1C0}" srcOrd="6" destOrd="0" presId="urn:microsoft.com/office/officeart/2005/8/layout/target3"/>
    <dgm:cxn modelId="{CDFE4278-7F6C-47D2-BD4B-7DD63AE2B242}" type="presParOf" srcId="{8CB2D201-7FA5-4570-886E-8FAEFA8A401E}" destId="{D8A6707B-28C3-4273-A835-35931F7C2EAB}" srcOrd="7" destOrd="0" presId="urn:microsoft.com/office/officeart/2005/8/layout/target3"/>
    <dgm:cxn modelId="{48C56556-4767-43A1-877F-42E7E94287A3}" type="presParOf" srcId="{8CB2D201-7FA5-4570-886E-8FAEFA8A401E}" destId="{D21BA38F-1A54-47AA-96DC-9DC3F6970888}" srcOrd="8" destOrd="0" presId="urn:microsoft.com/office/officeart/2005/8/layout/target3"/>
    <dgm:cxn modelId="{9CC884AA-0915-44DA-9ABB-B5916BEE2924}" type="presParOf" srcId="{8CB2D201-7FA5-4570-886E-8FAEFA8A401E}" destId="{67E80650-6C31-475B-9812-609F84297ED4}" srcOrd="9" destOrd="0" presId="urn:microsoft.com/office/officeart/2005/8/layout/target3"/>
    <dgm:cxn modelId="{29A60FBE-A34A-482D-A8FD-00693000C089}" type="presParOf" srcId="{8CB2D201-7FA5-4570-886E-8FAEFA8A401E}" destId="{CE26025A-25F8-4B22-A211-3B9D26881B4C}" srcOrd="10" destOrd="0" presId="urn:microsoft.com/office/officeart/2005/8/layout/target3"/>
    <dgm:cxn modelId="{5DF79EC8-4C68-4DCE-85F6-AB660A6E3E15}" type="presParOf" srcId="{8CB2D201-7FA5-4570-886E-8FAEFA8A401E}" destId="{4AF862BF-53D0-41CE-A5AF-0572A0394984}" srcOrd="11" destOrd="0" presId="urn:microsoft.com/office/officeart/2005/8/layout/target3"/>
    <dgm:cxn modelId="{0C53A2FF-1C50-4937-BE09-64BF1758369C}" type="presParOf" srcId="{8CB2D201-7FA5-4570-886E-8FAEFA8A401E}" destId="{DACCC519-228C-459D-9CB0-3B59D2A59B25}" srcOrd="12" destOrd="0" presId="urn:microsoft.com/office/officeart/2005/8/layout/target3"/>
    <dgm:cxn modelId="{15B0BBC7-D773-42A1-B003-39B950EB6DF5}" type="presParOf" srcId="{8CB2D201-7FA5-4570-886E-8FAEFA8A401E}" destId="{B9355702-CB64-479E-ADA6-9140BBB19A2C}" srcOrd="13" destOrd="0" presId="urn:microsoft.com/office/officeart/2005/8/layout/target3"/>
    <dgm:cxn modelId="{FED26F70-BF52-45BC-9792-05AAC50BB1AF}" type="presParOf" srcId="{8CB2D201-7FA5-4570-886E-8FAEFA8A401E}" destId="{EE8A272C-85DC-48BC-86FA-6823D8551ACB}" srcOrd="14" destOrd="0" presId="urn:microsoft.com/office/officeart/2005/8/layout/target3"/>
    <dgm:cxn modelId="{FBECEC34-D9F9-4735-AEA3-C837FACB63E9}" type="presParOf" srcId="{8CB2D201-7FA5-4570-886E-8FAEFA8A401E}" destId="{426DE3BC-6AD6-45C8-B58F-9B605CF5CD38}" srcOrd="15" destOrd="0" presId="urn:microsoft.com/office/officeart/2005/8/layout/target3"/>
    <dgm:cxn modelId="{F742E3C8-9B65-4FE2-9D13-0207984690E7}" type="presParOf" srcId="{8CB2D201-7FA5-4570-886E-8FAEFA8A401E}" destId="{4361851D-BA96-4B51-B906-7728F5863CF2}" srcOrd="16" destOrd="0" presId="urn:microsoft.com/office/officeart/2005/8/layout/target3"/>
    <dgm:cxn modelId="{C83F625D-FB88-4F16-A481-804B31ECF1C3}" type="presParOf" srcId="{8CB2D201-7FA5-4570-886E-8FAEFA8A401E}" destId="{33BD7975-8FEC-4FE2-BFA0-7606BEB5F60A}" srcOrd="17" destOrd="0" presId="urn:microsoft.com/office/officeart/2005/8/layout/target3"/>
    <dgm:cxn modelId="{85455EB3-838C-4DF1-B13A-ADEC12CFBA9F}" type="presParOf" srcId="{8CB2D201-7FA5-4570-886E-8FAEFA8A401E}" destId="{253A7F0E-D4DC-4482-8327-529E412B3458}" srcOrd="18" destOrd="0" presId="urn:microsoft.com/office/officeart/2005/8/layout/target3"/>
    <dgm:cxn modelId="{FF9BE9CA-0566-4456-9A2E-F172597CB4A8}" type="presParOf" srcId="{8CB2D201-7FA5-4570-886E-8FAEFA8A401E}" destId="{2D780B3E-556D-43FF-8E65-78B06BE0F895}" srcOrd="19" destOrd="0" presId="urn:microsoft.com/office/officeart/2005/8/layout/target3"/>
    <dgm:cxn modelId="{53EE207E-2B48-4BBE-AAF0-0ED3917EFBB5}" type="presParOf" srcId="{8CB2D201-7FA5-4570-886E-8FAEFA8A401E}" destId="{6FDDD12D-B255-4619-988B-2102C7D3FDA9}" srcOrd="20" destOrd="0" presId="urn:microsoft.com/office/officeart/2005/8/layout/target3"/>
    <dgm:cxn modelId="{A0F9D09D-5D51-4803-A161-2750F780D328}" type="presParOf" srcId="{8CB2D201-7FA5-4570-886E-8FAEFA8A401E}" destId="{FA27EA58-B882-4D2D-AF32-6492670E40E4}" srcOrd="21" destOrd="0" presId="urn:microsoft.com/office/officeart/2005/8/layout/target3"/>
    <dgm:cxn modelId="{58E0256B-FC91-41B5-90DF-4C3C05D9DF1E}" type="presParOf" srcId="{8CB2D201-7FA5-4570-886E-8FAEFA8A401E}" destId="{175D9BED-0D0C-4B9F-AD8D-C54B9E115658}" srcOrd="22" destOrd="0" presId="urn:microsoft.com/office/officeart/2005/8/layout/target3"/>
    <dgm:cxn modelId="{B9A50A16-A560-4057-964A-04C57E3ADEB8}" type="presParOf" srcId="{8CB2D201-7FA5-4570-886E-8FAEFA8A401E}" destId="{DC16AE02-E5D3-4751-8AC2-5BA40D51CA8A}" srcOrd="23" destOrd="0" presId="urn:microsoft.com/office/officeart/2005/8/layout/target3"/>
    <dgm:cxn modelId="{E4424CF1-5143-428E-97EE-8EFF94AE904C}" type="presParOf" srcId="{8CB2D201-7FA5-4570-886E-8FAEFA8A401E}" destId="{AC5CFB15-064F-4949-853F-1F869F356A99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AACF0-BBA4-4F0B-BC4A-11E45E23AC14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9D1BC-B6B0-41F7-9982-28C34FADCB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7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7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9712C-C911-4DA8-A491-51B6D057C1D7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1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9712C-C911-4DA8-A491-51B6D057C1D7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6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2A5678-3E44-44D4-B19D-1BA08D52D88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3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hart" Target="../charts/char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7" y="1087820"/>
            <a:ext cx="2397126" cy="242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1566" y="3744422"/>
            <a:ext cx="77408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ПУБЛИЧНЫЙ </a:t>
            </a:r>
            <a:r>
              <a:rPr lang="ru-RU" sz="2000" b="1" dirty="0" smtClean="0"/>
              <a:t>ОТЧЕТ</a:t>
            </a:r>
            <a:endParaRPr lang="ru-RU" sz="2000" dirty="0"/>
          </a:p>
          <a:p>
            <a:pPr algn="ctr"/>
            <a:r>
              <a:rPr lang="ru-RU" sz="2000" b="1" dirty="0"/>
              <a:t>Государственного казенного общеобразовательного учреждения</a:t>
            </a:r>
            <a:endParaRPr lang="ru-RU" sz="2000" dirty="0"/>
          </a:p>
          <a:p>
            <a:pPr algn="ctr"/>
            <a:r>
              <a:rPr lang="ru-RU" sz="2000" b="1" dirty="0"/>
              <a:t> Республики Саха (Якутия)</a:t>
            </a:r>
            <a:endParaRPr lang="ru-RU" sz="2000" dirty="0"/>
          </a:p>
          <a:p>
            <a:pPr algn="ctr"/>
            <a:r>
              <a:rPr lang="ru-RU" sz="2000" b="1" dirty="0"/>
              <a:t>«Республиканская специальная (коррекционная) школа-интернат </a:t>
            </a:r>
            <a:endParaRPr lang="ru-RU" sz="2000" dirty="0"/>
          </a:p>
          <a:p>
            <a:pPr algn="ctr"/>
            <a:r>
              <a:rPr lang="ru-RU" sz="2000" b="1" dirty="0"/>
              <a:t>для обучающихся с тяжелыми нарушениями речи»</a:t>
            </a:r>
            <a:endParaRPr lang="ru-RU" sz="2000" dirty="0"/>
          </a:p>
          <a:p>
            <a:pPr algn="ctr"/>
            <a:r>
              <a:rPr lang="ru-RU" sz="2000" b="1" dirty="0"/>
              <a:t>за 2019 ГОД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547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1014097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Учебно-материальная база 2019-2020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96856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97573287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504113"/>
              </p:ext>
            </p:extLst>
          </p:nvPr>
        </p:nvGraphicFramePr>
        <p:xfrm>
          <a:off x="331144" y="1594633"/>
          <a:ext cx="8470949" cy="46737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0243"/>
                <a:gridCol w="2003108"/>
                <a:gridCol w="1186676"/>
                <a:gridCol w="1187466"/>
                <a:gridCol w="1026408"/>
                <a:gridCol w="1348524"/>
                <a:gridCol w="1348524"/>
              </a:tblGrid>
              <a:tr h="7693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Наименование объектов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Год постройки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Общая 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площадь, м</a:t>
                      </a:r>
                      <a:r>
                        <a:rPr lang="ru-RU" sz="1200" baseline="30000" dirty="0" smtClean="0">
                          <a:effectLst/>
                          <a:latin typeface="+mn-lt"/>
                        </a:rPr>
                        <a:t>2</a:t>
                      </a:r>
                      <a:endParaRPr lang="ru-RU" sz="1200" baseline="30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Тип здания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Наличие пожарной сигнализации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Проведен ремонт, </a:t>
                      </a:r>
                    </a:p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в 2019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Times New Roman"/>
                        </a:rPr>
                        <a:t> году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</a:rPr>
                        <a:t>Основная школа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1992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1452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</a:rPr>
                        <a:t>Начальная школа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1975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1145,5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деревянное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</a:rPr>
                        <a:t>Интернат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+mn-ea"/>
                        </a:rPr>
                        <a:t> на 50 мест</a:t>
                      </a:r>
                    </a:p>
                    <a:p>
                      <a:pPr algn="ctr"/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1960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518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деревянное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26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4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</a:rPr>
                        <a:t>Столовая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1993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446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5721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5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Мастерская 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200" baseline="0" dirty="0" smtClean="0">
                          <a:effectLst/>
                          <a:latin typeface="+mn-lt"/>
                        </a:rPr>
                        <a:t> группы дневного пребывания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+mn-lt"/>
                        </a:rPr>
                        <a:t>1980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330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09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6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Гараж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1980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145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3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7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Котельная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1992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193,7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деревянное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02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+mn-lt"/>
                        </a:rPr>
                        <a:t>8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Спортивная площадка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600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02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Игровая площадка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400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6747" y="1747416"/>
            <a:ext cx="3584535" cy="4560426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Комин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Севостьян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обучающийся 10 класса, занял 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III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место по компетенции «Вязание крючком»,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(наставник 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Румянцева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Н.Н.)  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 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IV</a:t>
            </a:r>
            <a:r>
              <a:rPr lang="ru-RU" sz="2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региональном  отборочном этапе финала 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V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Национального чемпионата по  профессиональному  мастерству среди инвалидов  и лиц с ОВЗ «</a:t>
            </a:r>
            <a:r>
              <a:rPr lang="ru-RU" sz="18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Абилимпикс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-2018 Республики Саха (Якутия)   (октябрь, 2019 г.)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+mn-lt"/>
              </a:rPr>
            </a:b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 descr="C:\Users\октябрина\Downloads\IMG_233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6010" y="1766413"/>
            <a:ext cx="5092860" cy="38981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89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5830" y="1613511"/>
            <a:ext cx="3561384" cy="488451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Павлов Альберт, обучающийся 9 «А»  класса, занял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III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 место по компетенции «Мультимедийная журналистика»,  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Segoe UI Semibold" pitchFamily="34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+mn-lt"/>
                <a:cs typeface="Segoe UI Semibold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(наставник  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Барашков 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А.В.), 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в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IV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 региональном  отборочном этапе финала 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V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 Национального чемпионата по  профессиональному  мастерству среди инвалидов  и лиц с ОВЗ «</a:t>
            </a:r>
            <a:r>
              <a:rPr lang="ru-RU" sz="1800" dirty="0" err="1">
                <a:solidFill>
                  <a:srgbClr val="002060"/>
                </a:solidFill>
                <a:latin typeface="+mn-lt"/>
                <a:cs typeface="Segoe UI Semibold" pitchFamily="34" charset="0"/>
              </a:rPr>
              <a:t>Абилимпикс</a:t>
            </a:r>
            <a:r>
              <a:rPr lang="ru-RU" sz="1800" dirty="0">
                <a:solidFill>
                  <a:srgbClr val="002060"/>
                </a:solidFill>
                <a:latin typeface="+mn-lt"/>
                <a:cs typeface="Segoe UI Semibold" pitchFamily="34" charset="0"/>
              </a:rPr>
              <a:t>» -2018 Республики Саха (Якутия)   (октябрь, 2019 г.)</a:t>
            </a:r>
            <a:r>
              <a:rPr lang="ru-RU" sz="1800" dirty="0">
                <a:solidFill>
                  <a:srgbClr val="002060"/>
                </a:solidFill>
              </a:rPr>
              <a:t/>
            </a:r>
            <a:br>
              <a:rPr lang="ru-RU" sz="1800" dirty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5" name="Объект 4" descr="C:\Users\октябрина\Downloads\IMG_2331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5400000">
            <a:off x="304800" y="2290300"/>
            <a:ext cx="4191000" cy="3344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1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Ковалев </a:t>
            </a:r>
            <a:r>
              <a:rPr lang="ru-RU" dirty="0">
                <a:solidFill>
                  <a:srgbClr val="002060"/>
                </a:solidFill>
              </a:rPr>
              <a:t>Никита и Ковалев </a:t>
            </a:r>
            <a:r>
              <a:rPr lang="ru-RU" dirty="0" smtClean="0">
                <a:solidFill>
                  <a:srgbClr val="002060"/>
                </a:solidFill>
              </a:rPr>
              <a:t>Руслан (</a:t>
            </a:r>
            <a:r>
              <a:rPr lang="ru-RU" dirty="0" err="1">
                <a:solidFill>
                  <a:srgbClr val="002060"/>
                </a:solidFill>
              </a:rPr>
              <a:t>рук.Баишев</a:t>
            </a:r>
            <a:r>
              <a:rPr lang="ru-RU" dirty="0">
                <a:solidFill>
                  <a:srgbClr val="002060"/>
                </a:solidFill>
              </a:rPr>
              <a:t> И.С.)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дипломанты  в номинации «Вокал»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VII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Республиканский конкурс-фестиваль «Бриллиантовые нотки» в рамках республиканского фестиваля  «Зима начинается с Якутии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3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натолий Федоров\Desktop\РСКШИ\ЮБИЛЕЙ 55 лет РСКШИ\различные мероприятия\20191128_16282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45448" r="6855" b="14491"/>
          <a:stretch/>
        </p:blipFill>
        <p:spPr bwMode="auto">
          <a:xfrm>
            <a:off x="120342" y="1288767"/>
            <a:ext cx="9023658" cy="30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062" y="4449564"/>
            <a:ext cx="8017706" cy="21977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Ансамбль </a:t>
            </a:r>
            <a:r>
              <a:rPr lang="ru-RU" sz="2400" dirty="0">
                <a:solidFill>
                  <a:srgbClr val="002060"/>
                </a:solidFill>
              </a:rPr>
              <a:t>«Смайлики» 4 а </a:t>
            </a:r>
            <a:r>
              <a:rPr lang="ru-RU" sz="2400" dirty="0" err="1">
                <a:solidFill>
                  <a:srgbClr val="002060"/>
                </a:solidFill>
              </a:rPr>
              <a:t>кл</a:t>
            </a:r>
            <a:r>
              <a:rPr lang="ru-RU" sz="2400" dirty="0">
                <a:solidFill>
                  <a:srgbClr val="002060"/>
                </a:solidFill>
              </a:rPr>
              <a:t> (</a:t>
            </a:r>
            <a:r>
              <a:rPr lang="ru-RU" sz="2400" dirty="0" err="1">
                <a:solidFill>
                  <a:srgbClr val="002060"/>
                </a:solidFill>
              </a:rPr>
              <a:t>рук.Мальцева</a:t>
            </a:r>
            <a:r>
              <a:rPr lang="ru-RU" sz="2400" dirty="0">
                <a:solidFill>
                  <a:srgbClr val="002060"/>
                </a:solidFill>
              </a:rPr>
              <a:t> А.В.)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лауреат 2 степени  </a:t>
            </a:r>
            <a:r>
              <a:rPr lang="ru-RU" sz="2400" dirty="0">
                <a:solidFill>
                  <a:srgbClr val="002060"/>
                </a:solidFill>
              </a:rPr>
              <a:t>в номинации «Вокал»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VII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Республиканский конкурс-фестиваль «Бриллиантовые нотки» в рамках республиканского фестиваля  «Зима начинается с Якутии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9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09" y="5462097"/>
            <a:ext cx="9017391" cy="1325563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n-lt"/>
              </a:rPr>
              <a:t>Творческая студия «</a:t>
            </a:r>
            <a:r>
              <a:rPr lang="ru-RU" sz="2000" dirty="0" err="1">
                <a:solidFill>
                  <a:srgbClr val="002060"/>
                </a:solidFill>
                <a:latin typeface="+mn-lt"/>
              </a:rPr>
              <a:t>Кэрэ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»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(</a:t>
            </a:r>
            <a:r>
              <a:rPr lang="ru-RU" sz="2000" dirty="0" err="1">
                <a:solidFill>
                  <a:srgbClr val="002060"/>
                </a:solidFill>
                <a:latin typeface="+mn-lt"/>
              </a:rPr>
              <a:t>рук.Кондратьева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 Т.П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.),  </a:t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лауреаты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1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степени 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в номинации «Театр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мод» </a:t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VII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Республиканский конкурс-фестиваль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Бриллиантовые нотки» в рамках республиканского фестиваля  «Зима начинается с Якутии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»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+mn-lt"/>
              </a:rPr>
            </a:b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Picture 5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1" r="6142" b="6731"/>
          <a:stretch/>
        </p:blipFill>
        <p:spPr bwMode="auto">
          <a:xfrm>
            <a:off x="538357" y="1170048"/>
            <a:ext cx="2887231" cy="405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616656" y="1173565"/>
            <a:ext cx="5431808" cy="407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4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НПК «</a:t>
            </a:r>
            <a:r>
              <a:rPr lang="ru-RU" sz="2400" dirty="0">
                <a:effectLst/>
              </a:rPr>
              <a:t>«Обучение и воспитание детей с ограниченными возможностями здоровья в условиях введения ФГОС ОВЗ. Опыт, проблемы, перспективы», </a:t>
            </a:r>
            <a:r>
              <a:rPr lang="ru-RU" sz="2400" dirty="0" smtClean="0"/>
              <a:t>» к юбилею школы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1807450"/>
            <a:ext cx="5094452" cy="38208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79" y="1237594"/>
            <a:ext cx="2664856" cy="4724400"/>
          </a:xfrm>
        </p:spPr>
      </p:pic>
    </p:spTree>
    <p:extLst>
      <p:ext uri="{BB962C8B-B14F-4D97-AF65-F5344CB8AC3E}">
        <p14:creationId xmlns:p14="http://schemas.microsoft.com/office/powerpoint/2010/main" val="2705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Юбилей школы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7" y="1744389"/>
            <a:ext cx="5535885" cy="41519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3" y="1639941"/>
            <a:ext cx="5927399" cy="4445549"/>
          </a:xfrm>
        </p:spPr>
      </p:pic>
    </p:spTree>
    <p:extLst>
      <p:ext uri="{BB962C8B-B14F-4D97-AF65-F5344CB8AC3E}">
        <p14:creationId xmlns:p14="http://schemas.microsoft.com/office/powerpoint/2010/main" val="20735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89827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2" y="1082237"/>
            <a:ext cx="7688317" cy="5766238"/>
          </a:xfrm>
        </p:spPr>
      </p:pic>
    </p:spTree>
    <p:extLst>
      <p:ext uri="{BB962C8B-B14F-4D97-AF65-F5344CB8AC3E}">
        <p14:creationId xmlns:p14="http://schemas.microsoft.com/office/powerpoint/2010/main" val="17617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42649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70" y="1050704"/>
            <a:ext cx="7743061" cy="5807296"/>
          </a:xfrm>
        </p:spPr>
      </p:pic>
    </p:spTree>
    <p:extLst>
      <p:ext uri="{BB962C8B-B14F-4D97-AF65-F5344CB8AC3E}">
        <p14:creationId xmlns:p14="http://schemas.microsoft.com/office/powerpoint/2010/main" val="11993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3" y="1068111"/>
            <a:ext cx="7656787" cy="574259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1014097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Учебно-материальная база 2019-2020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4460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38016037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9" descr="C:\Users\1\YandexDisk\речевая шк\IMG_59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7" y="1475762"/>
            <a:ext cx="7343147" cy="5134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0446" y="1506996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Здание начальной школы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1964г.п.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2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87078"/>
            <a:ext cx="7886700" cy="90361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 нового здания Речевой школы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Анатолий Федоров\Desktop\OHCM5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7" y="1565476"/>
            <a:ext cx="5289631" cy="39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натолий Федоров\Desktop\OMUQ5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17" y="1565476"/>
            <a:ext cx="5289629" cy="39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4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6" y="1090869"/>
            <a:ext cx="8693624" cy="6633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учащиеся и коллектив школы 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желаем всем успехов и удачи в </a:t>
            </a:r>
            <a:r>
              <a:rPr lang="ru-RU" sz="28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овом 2020 году!</a:t>
            </a:r>
            <a:endParaRPr lang="ru-RU" sz="2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098" name="Picture 2" descr="C:\Users\Анатолий Федоров\Desktop\РСКШИ\ЮБИЛЕЙ 55 лет РСКШИ\открытие комнаты отдыха и группы дневного пребывания\IMG-20191224-WA01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0"/>
          <a:stretch/>
        </p:blipFill>
        <p:spPr bwMode="auto">
          <a:xfrm>
            <a:off x="983913" y="1856935"/>
            <a:ext cx="7176174" cy="50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1014097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Учебно-материальная база 2019-2020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15637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10424006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76" y="1475762"/>
            <a:ext cx="6822448" cy="510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61744" y="1506996"/>
            <a:ext cx="3565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Спортивная площадка,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 =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600м</a:t>
            </a:r>
            <a:r>
              <a:rPr lang="ru-RU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  <a:endParaRPr lang="ru-RU" b="1" baseline="30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61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1014097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Учебно-материальная база 2019-2020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99195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22224929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11079" r="11961" b="3358"/>
          <a:stretch/>
        </p:blipFill>
        <p:spPr>
          <a:xfrm>
            <a:off x="779114" y="1475762"/>
            <a:ext cx="7585772" cy="4874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73260" y="1459790"/>
            <a:ext cx="6944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Площадка «Т</a:t>
            </a:r>
            <a:r>
              <a:rPr lang="en-US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YhY</a:t>
            </a:r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ЛГЭ» для проведения национальных мероприятий 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2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152" y="783264"/>
            <a:ext cx="632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Ремонтные работы в 2019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5243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" y="1602762"/>
            <a:ext cx="3044584" cy="2283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89" y="1599863"/>
            <a:ext cx="3044584" cy="2283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5"/>
          <a:stretch/>
        </p:blipFill>
        <p:spPr>
          <a:xfrm rot="5400000">
            <a:off x="6672172" y="1663031"/>
            <a:ext cx="2280538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0606" y="4306400"/>
            <a:ext cx="2880000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0143" y="4327000"/>
            <a:ext cx="2880000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6292" y="4327000"/>
            <a:ext cx="2880000" cy="21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441" y="4338000"/>
            <a:ext cx="2880000" cy="2160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41444" y="1199753"/>
            <a:ext cx="6329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Фойе основной школы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0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12269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0" y="1143000"/>
            <a:ext cx="5202300" cy="39017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82" y="3091111"/>
            <a:ext cx="5022518" cy="376688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569115" y="1688762"/>
            <a:ext cx="3104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Фойе основной школы, сегодня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58" y="1144423"/>
            <a:ext cx="7308685" cy="5481514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95808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86451" y="1273770"/>
            <a:ext cx="474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Коридор основной школы, во время ремонта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83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65507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7" y="1092200"/>
            <a:ext cx="7606685" cy="5705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38421" y="1402834"/>
            <a:ext cx="3733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Коридор основной школы, сегодня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66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1" y="4333461"/>
            <a:ext cx="3191125" cy="2393343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2"/>
          <a:stretch/>
        </p:blipFill>
        <p:spPr>
          <a:xfrm>
            <a:off x="311328" y="1206744"/>
            <a:ext cx="5199817" cy="307105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59" y="2670711"/>
            <a:ext cx="5455841" cy="4091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575188" y="1592300"/>
            <a:ext cx="3306419" cy="60226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Ремонтные работы в интернате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7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002"/>
            <a:ext cx="5262617" cy="3946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18" y="1160888"/>
            <a:ext cx="4208657" cy="5611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7448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7448" y="3655862"/>
            <a:ext cx="3659588" cy="2744691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536466" y="5345314"/>
            <a:ext cx="2295884" cy="13099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/>
              <a:t>Ремонтные работы в интернате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710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10485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 descr="приказ о школе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0" t="3636" r="9151" b="15280"/>
          <a:stretch/>
        </p:blipFill>
        <p:spPr bwMode="auto">
          <a:xfrm>
            <a:off x="479059" y="1028791"/>
            <a:ext cx="3997856" cy="5538263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314" name="Рисунок 2" descr="C:\Users\Надежда\Desktop\ПЕдярмарка\ФОТО\школа фото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-95"/>
          <a:stretch>
            <a:fillRect/>
          </a:stretch>
        </p:blipFill>
        <p:spPr bwMode="auto">
          <a:xfrm>
            <a:off x="4655192" y="972962"/>
            <a:ext cx="4382955" cy="2756451"/>
          </a:xfrm>
          <a:prstGeom prst="flowChartDocumen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2349" y="1028791"/>
            <a:ext cx="4205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Любимой школе 55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лет! 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43770" y="4033573"/>
            <a:ext cx="42057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2019 году  единственная </a:t>
            </a:r>
            <a:r>
              <a:rPr lang="ru-RU" dirty="0">
                <a:solidFill>
                  <a:srgbClr val="002060"/>
                </a:solidFill>
              </a:rPr>
              <a:t>школа </a:t>
            </a:r>
            <a:r>
              <a:rPr lang="ru-RU" dirty="0" smtClean="0">
                <a:solidFill>
                  <a:srgbClr val="002060"/>
                </a:solidFill>
              </a:rPr>
              <a:t>республики </a:t>
            </a:r>
            <a:r>
              <a:rPr lang="ru-RU" dirty="0">
                <a:solidFill>
                  <a:srgbClr val="002060"/>
                </a:solidFill>
              </a:rPr>
              <a:t>для детей с тяжелыми нарушениями </a:t>
            </a:r>
            <a:r>
              <a:rPr lang="ru-RU" dirty="0" smtClean="0">
                <a:solidFill>
                  <a:srgbClr val="002060"/>
                </a:solidFill>
              </a:rPr>
              <a:t>речи, отметила 55 лет со дня основания.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88306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2" y="1156568"/>
            <a:ext cx="5052191" cy="378914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96" y="1154421"/>
            <a:ext cx="4212343" cy="5616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59279" y="5098824"/>
            <a:ext cx="3787935" cy="9759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Ремонтные работы в интернате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b="13882"/>
          <a:stretch/>
        </p:blipFill>
        <p:spPr>
          <a:xfrm>
            <a:off x="157563" y="4230644"/>
            <a:ext cx="5153523" cy="258699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7211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029886" y="1069060"/>
            <a:ext cx="6539314" cy="60226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Обустройство ванной комнаты интерната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1"/>
          <a:stretch/>
        </p:blipFill>
        <p:spPr>
          <a:xfrm rot="5400000">
            <a:off x="12878" y="1758019"/>
            <a:ext cx="2575951" cy="231541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0"/>
          <a:stretch/>
        </p:blipFill>
        <p:spPr>
          <a:xfrm rot="5400000">
            <a:off x="2605496" y="1529819"/>
            <a:ext cx="2575952" cy="2771815"/>
          </a:xfrm>
          <a:prstGeom prst="rect">
            <a:avLst/>
          </a:prstGeom>
        </p:spPr>
      </p:pic>
      <p:pic>
        <p:nvPicPr>
          <p:cNvPr id="2050" name="Picture 2" descr="C:\Users\Директор\Pictures\ремонтные работы\20190922_1634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52" y="1597661"/>
            <a:ext cx="347472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52" y="4230644"/>
            <a:ext cx="3449320" cy="2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56555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8" y="1158738"/>
            <a:ext cx="1890000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7"/>
          <a:stretch/>
        </p:blipFill>
        <p:spPr>
          <a:xfrm>
            <a:off x="524787" y="3897959"/>
            <a:ext cx="7760679" cy="2836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29" y="1158738"/>
            <a:ext cx="1890000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60" y="1165225"/>
            <a:ext cx="1890000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46596" y="2016062"/>
            <a:ext cx="2066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анная комната </a:t>
            </a:r>
            <a:r>
              <a:rPr lang="ru-RU" dirty="0"/>
              <a:t>интерната</a:t>
            </a:r>
          </a:p>
        </p:txBody>
      </p:sp>
    </p:spTree>
    <p:extLst>
      <p:ext uri="{BB962C8B-B14F-4D97-AF65-F5344CB8AC3E}">
        <p14:creationId xmlns:p14="http://schemas.microsoft.com/office/powerpoint/2010/main" val="25180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2" y="1315993"/>
            <a:ext cx="3499071" cy="4665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35" y="1280159"/>
            <a:ext cx="3525946" cy="4701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0318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>
            <a:spLocks noGrp="1"/>
          </p:cNvSpPr>
          <p:nvPr>
            <p:ph sz="half" idx="1"/>
          </p:nvPr>
        </p:nvSpPr>
        <p:spPr>
          <a:xfrm>
            <a:off x="710316" y="6116592"/>
            <a:ext cx="7789628" cy="6838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Коридор и рекреация интерната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0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r="9373"/>
          <a:stretch/>
        </p:blipFill>
        <p:spPr>
          <a:xfrm>
            <a:off x="222636" y="1298999"/>
            <a:ext cx="4754881" cy="3050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40" y="1216549"/>
            <a:ext cx="3578087" cy="4770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8908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4500438"/>
            <a:ext cx="4191000" cy="68381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Спальные комнаты интерната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6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5" y="1082237"/>
            <a:ext cx="7701017" cy="577576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5480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4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2" y="1243135"/>
            <a:ext cx="7419727" cy="556479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49931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4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6" y="1066471"/>
            <a:ext cx="7722038" cy="579152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90889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43184" y="1249402"/>
            <a:ext cx="21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Комната для друзей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9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8052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7" y="1081538"/>
            <a:ext cx="7659906" cy="5744930"/>
          </a:xfrm>
        </p:spPr>
      </p:pic>
      <p:sp>
        <p:nvSpPr>
          <p:cNvPr id="8" name="Прямоугольник 7"/>
          <p:cNvSpPr/>
          <p:nvPr/>
        </p:nvSpPr>
        <p:spPr>
          <a:xfrm>
            <a:off x="1243184" y="1249402"/>
            <a:ext cx="21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Комната для друзей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8794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0845" y="1117121"/>
            <a:ext cx="8123208" cy="4873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Ремонт ограждения основной школы</a:t>
            </a:r>
            <a:endParaRPr lang="ru-RU" dirty="0"/>
          </a:p>
        </p:txBody>
      </p:sp>
      <p:pic>
        <p:nvPicPr>
          <p:cNvPr id="9" name="Picture 2" descr="C:\Users\Директор\Pictures\ремонтные работы\IMG-20190914-WA0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" y="1838520"/>
            <a:ext cx="5968021" cy="447601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Директор\Pictures\ремонтные работы\IMG-20190914-WA0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75" y="1838520"/>
            <a:ext cx="3357012" cy="447601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366" y="909822"/>
            <a:ext cx="857684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Школа сегодня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Год основания –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1964 год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Количество обучающихся –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185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Количество педагогических работников –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56,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из них учителей –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36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 </a:t>
            </a:r>
            <a:endParaRPr lang="ru-RU" sz="16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 </a:t>
            </a:r>
          </a:p>
        </p:txBody>
      </p:sp>
      <p:pic>
        <p:nvPicPr>
          <p:cNvPr id="6146" name="Picture 2" descr="БЕЗ ШТОР 50 Ш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4239" r="2153" b="26086"/>
          <a:stretch/>
        </p:blipFill>
        <p:spPr bwMode="auto">
          <a:xfrm>
            <a:off x="122825" y="2188060"/>
            <a:ext cx="8959694" cy="4376515"/>
          </a:xfrm>
          <a:prstGeom prst="rect">
            <a:avLst/>
          </a:prstGeom>
          <a:noFill/>
          <a:ln w="12700" algn="in">
            <a:solidFill>
              <a:srgbClr val="66C2C2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0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55938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9306" y="1151627"/>
            <a:ext cx="8123208" cy="4873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Ремонт кровли интерната</a:t>
            </a:r>
            <a:endParaRPr lang="ru-RU" dirty="0"/>
          </a:p>
        </p:txBody>
      </p:sp>
      <p:pic>
        <p:nvPicPr>
          <p:cNvPr id="8" name="Picture 10" descr="C:\Users\Директор\Pictures\ремонтные работы\IMG-20190914-WA0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6" y="1768415"/>
            <a:ext cx="3587409" cy="47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Директор\Pictures\ремонтные работы\IMG-20190914-WA00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92" y="1151627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35595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053" y="970608"/>
            <a:ext cx="8123208" cy="4873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Ремонт стены интерната (</a:t>
            </a:r>
            <a:r>
              <a:rPr lang="ru-RU" dirty="0" err="1" smtClean="0"/>
              <a:t>пристенок</a:t>
            </a:r>
            <a:r>
              <a:rPr lang="ru-RU" dirty="0" smtClean="0"/>
              <a:t> 1)</a:t>
            </a:r>
            <a:endParaRPr lang="ru-RU" dirty="0"/>
          </a:p>
        </p:txBody>
      </p:sp>
      <p:pic>
        <p:nvPicPr>
          <p:cNvPr id="10" name="Picture 6" descr="C:\Users\Директор\Pictures\ремонтные работы\IMG-20191001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49" y="145800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Директор\Pictures\ремонтные работы\IMG-20191001-WA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5" y="1462179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39101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053" y="970608"/>
            <a:ext cx="8123208" cy="4873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Ремонт стены интерната (</a:t>
            </a:r>
            <a:r>
              <a:rPr lang="ru-RU" dirty="0" err="1" smtClean="0"/>
              <a:t>пристенок</a:t>
            </a:r>
            <a:r>
              <a:rPr lang="ru-RU" dirty="0" smtClean="0"/>
              <a:t> 1)</a:t>
            </a:r>
            <a:endParaRPr lang="ru-RU" dirty="0"/>
          </a:p>
        </p:txBody>
      </p:sp>
      <p:pic>
        <p:nvPicPr>
          <p:cNvPr id="8" name="Picture 4" descr="C:\Users\Директор\Pictures\ремонтные работы\IMG-20191001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71" y="140179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Директор\Pictures\ремонтные работы\IMG-20191001-WA0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5" y="1401790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832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053" y="970608"/>
            <a:ext cx="8123208" cy="4873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Ремонт стены интерната (</a:t>
            </a:r>
            <a:r>
              <a:rPr lang="ru-RU" dirty="0" err="1" smtClean="0"/>
              <a:t>пристенок</a:t>
            </a:r>
            <a:r>
              <a:rPr lang="ru-RU" dirty="0" smtClean="0"/>
              <a:t> 2)</a:t>
            </a:r>
            <a:endParaRPr lang="ru-RU" dirty="0"/>
          </a:p>
        </p:txBody>
      </p:sp>
      <p:pic>
        <p:nvPicPr>
          <p:cNvPr id="9" name="Picture 8" descr="C:\Users\Директор\Pictures\ремонтные работы\IMG-20191001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15" y="1371734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Директор\Pictures\ремонтные работы\20191001_141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8085" y="2046735"/>
            <a:ext cx="5400000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2677" y="823028"/>
            <a:ext cx="6004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Бюджетная смета школы на 2019 год</a:t>
            </a:r>
            <a:endParaRPr lang="ru-RU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 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5423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272742"/>
              </p:ext>
            </p:extLst>
          </p:nvPr>
        </p:nvGraphicFramePr>
        <p:xfrm>
          <a:off x="480047" y="1280095"/>
          <a:ext cx="8309111" cy="5458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1367"/>
                <a:gridCol w="1401116"/>
                <a:gridCol w="1006628"/>
              </a:tblGrid>
              <a:tr h="280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2060"/>
                          </a:solidFill>
                          <a:effectLst/>
                        </a:rPr>
                        <a:t>РАСХОДЫ   </a:t>
                      </a: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075 0702 1220221040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СТАТЬЯ КОСГУ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Лимиты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9406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ВСЕГО ПО УЧРЕЖДЕНИЮ ВЫДЕЛЕНО В 2019 ГОДУ 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120 214 952,00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Заработная плата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111 211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54 876 190,00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Начисления на выплаты по оплате труда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119 213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16 615 830,00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232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Социальные пособия и компенсации персоналу в денежной форме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111 266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171 000,00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Прочие несоциальные выплаты персоналу в денежной форме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112 212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5 550,00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Прочие несоциальные выплаты персоналу в натуральной форме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112 214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1 160 035,00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Услуги связи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242 221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309 996,00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Транспортные услуги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244 222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418 736,00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Коммунальные услуги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244 223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8 120 237,00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Работы, услуги по содержанию имущества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242 225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100 011,00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Работы, услуги по содержанию имущества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244 225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9 174 923,00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Прочие работы, услуги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112 226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125 100,00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Прочие работы, услуги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242 226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802 824,00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Прочие работы, услуги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244 226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18 337 270,00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Страхование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244 227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77 869,00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Пособия по социальной помощи населению в натуральной форме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323 263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250 000,00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Налоги, пошлины и сборы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851 291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253 607,00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7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Налоги, пошлины и сборы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852 291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30 000,00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217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Штрафы за нарушение законодательства о налогах и сборах, законодательства о страховых взносах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853 292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11 000,00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201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Штрафы за нарушение законодательства о закупках и нарушение условий контрактов (договоров)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853 293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11 000,00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Увеличение стоимости основных средств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244 310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261 000,00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229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Увеличение стоимости лекарственных препаратов и материалов, применяемых в медицинских целях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244 341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375 576,00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Увеличение стоимости горюче-смазочных материалов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244 343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859 674,00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Увеличение стоимости мягкого инвентаря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244 345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4 270 648,00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Увеличение стоимости прочих оборотных запасов (материалов)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242 346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121 000,00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187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Увеличение стоимости прочих оборотных запасов (материалов)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244 346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3 308 876,00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  <a:tr h="280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Увеличение стоимости прочих материальных запасов однократного применения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rgbClr val="002060"/>
                          </a:solidFill>
                          <a:effectLst/>
                        </a:rPr>
                        <a:t>244 349</a:t>
                      </a:r>
                      <a:endParaRPr lang="ru-RU" sz="105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2060"/>
                          </a:solidFill>
                          <a:effectLst/>
                        </a:rPr>
                        <a:t>167 000,00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783" marR="3578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4100" y="698818"/>
            <a:ext cx="7569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Бюджетная смета школы на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начало и конец 2019 года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0791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7547"/>
              </p:ext>
            </p:extLst>
          </p:nvPr>
        </p:nvGraphicFramePr>
        <p:xfrm>
          <a:off x="284671" y="1067796"/>
          <a:ext cx="8635042" cy="57397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1684"/>
                <a:gridCol w="811675"/>
                <a:gridCol w="1271296"/>
                <a:gridCol w="1505998"/>
                <a:gridCol w="1134389"/>
              </a:tblGrid>
              <a:tr h="108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</a:rPr>
                        <a:t>РАСХОДЫ   075 0702 1220221040</a:t>
                      </a:r>
                      <a:endParaRPr lang="ru-RU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СТАТЬЯ КОСГУ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Лимиты. Начало года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 smtClean="0">
                          <a:effectLst/>
                        </a:rPr>
                        <a:t>Освоено. </a:t>
                      </a:r>
                      <a:r>
                        <a:rPr lang="ru-RU" sz="900" b="0" u="none" strike="noStrike" dirty="0">
                          <a:effectLst/>
                        </a:rPr>
                        <a:t>Конец года </a:t>
                      </a:r>
                      <a:endParaRPr lang="ru-RU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Разница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</a:tr>
              <a:tr h="1811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ВСЕГО ПО УЧРЕЖДЕНИЮ ВЫДЕЛЕНО В 2019 ГОДУ 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120 214 952,00</a:t>
                      </a:r>
                      <a:endParaRPr lang="ru-RU" sz="900" b="1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119 382 931,22</a:t>
                      </a:r>
                      <a:endParaRPr lang="ru-RU" sz="900" b="1" i="0" u="none" strike="noStrike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-832 020,78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Заработная плата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111 211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54 876 190,00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56 550 211,00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1 674 021,00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Начисления на выплаты по оплате труда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119 213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16 615 830,00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17 049 467,00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433 637,00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Социальные пособия и компенсации персоналу в денежной форме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111 266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171 000,00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265 000,00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94 000,00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Прочие несоциальные выплаты персоналу в денежной форме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112 212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5 550,00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5 550,00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Прочие несоциальные выплаты персоналу в натуральной форме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112 214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1 160 035,00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1 479 268,44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319 233,44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Услуги связи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242 221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309 996,00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560 561,95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250 565,95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Транспортные услуги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244 222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418 736,00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418 736,00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Коммунальные услуги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244 223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8 120 237,00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9 180 620,69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1 060 383,69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Работы, услуги по содержанию имущества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242 225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100 011,00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100 011,00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Работы, услуги по содержанию имущества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244 225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9 174 923,00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9 158 672,85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-16 250,15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Прочие работы, услуги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112 226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125 100,00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125 100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Прочие работы, услуги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242 226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802 824,00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418 638,00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-384 186,00</a:t>
                      </a:r>
                      <a:endParaRPr lang="ru-RU" sz="9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Прочие работы, услуги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244 226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18 337 270,00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15 004 754,19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-3 332 515,81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Страхование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244 227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77 869,00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77 869,00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Пособия по социальной помощи населению в натуральной форме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323 263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250 000,00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500 000,00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250 000,00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Налоги, пошлины и сборы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851 291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253 607,00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303 607,00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50 000,00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Налоги, пошлины и сборы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852 291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30 000,00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30 000,00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effectLst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211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Штрафы за нарушение законодательства о налогах и сборах, законодательства о страховых взносах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853 292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211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Штрафы за нарушение законодательства о закупках и нарушение условий контрактов (договоров)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853 293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11 000,00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Увеличение стоимости основных средств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242 310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500 000,00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500 000,00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>
                          <a:effectLst/>
                        </a:rPr>
                        <a:t>Увеличение стоимости основных средств</a:t>
                      </a:r>
                      <a:endParaRPr lang="ru-RU" sz="8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244 310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261 000,00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844 418,30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583 418,30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211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Увеличение стоимости лекарственных препаратов и материалов, применяемых в медицинских целях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244 341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375 576,00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375 341,00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-235,00</a:t>
                      </a:r>
                      <a:endParaRPr lang="ru-RU" sz="9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Увеличение стоимости горюче-смазочных материалов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244 343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859 674,00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858 930,00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-744,00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Увеличение стоимости строительных материалов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244 344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401 606,00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401 606,00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Увеличение стоимости мягкого инвентаря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244 345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4 270 648,00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2836115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-1 434 533,00</a:t>
                      </a:r>
                      <a:endParaRPr lang="ru-RU" sz="9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Увеличение стоимости прочих оборотных запасов (материалов)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242 346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121 000,00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18 774,00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-102 226,00</a:t>
                      </a:r>
                      <a:endParaRPr lang="ru-RU" sz="900" b="0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Увеличение стоимости прочих оборотных запасов (материалов)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244 346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3 308 876,00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2080444,8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-1 228 431,20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81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Увеличение стоимости прочих материальных запасов однократного применения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244 349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167 000,00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>
                          <a:effectLst/>
                        </a:rPr>
                        <a:t>167 000,00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  <a:tr h="116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</a:rPr>
                        <a:t>штрафы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831 295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>
                          <a:effectLst/>
                        </a:rPr>
                        <a:t>50000</a:t>
                      </a:r>
                      <a:endParaRPr lang="ru-RU" sz="9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4748" marR="4748" marT="47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50 000,00</a:t>
                      </a:r>
                      <a:endParaRPr lang="ru-RU" sz="900" b="0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4748" marR="4748" marT="474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862424"/>
              </p:ext>
            </p:extLst>
          </p:nvPr>
        </p:nvGraphicFramePr>
        <p:xfrm>
          <a:off x="855019" y="1979271"/>
          <a:ext cx="7569844" cy="266437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38170"/>
                <a:gridCol w="4531674"/>
              </a:tblGrid>
              <a:tr h="84464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Учебный год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Количество обучающихся,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выбывших в другие ОУ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657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2016 – 2017  г.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19 чел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657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2017 – 2018  г.</a:t>
                      </a:r>
                      <a:endParaRPr lang="ru-RU" sz="2000" kern="140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30 чел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657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2018 – 2019  </a:t>
                      </a:r>
                      <a:r>
                        <a:rPr lang="ru-RU" sz="2000" kern="1400" dirty="0" smtClean="0">
                          <a:effectLst/>
                        </a:rPr>
                        <a:t>г.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16 чел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2620963" y="9818688"/>
            <a:ext cx="5803900" cy="16192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8098" y="914400"/>
            <a:ext cx="7886700" cy="113431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Вывод обучающихся в другие ОУ</a:t>
            </a:r>
            <a:endParaRPr lang="ru-RU" sz="24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70975"/>
              </p:ext>
            </p:extLst>
          </p:nvPr>
        </p:nvGraphicFramePr>
        <p:xfrm>
          <a:off x="355373" y="2026643"/>
          <a:ext cx="8535501" cy="292309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97780"/>
                <a:gridCol w="1592317"/>
                <a:gridCol w="1418896"/>
                <a:gridCol w="1576552"/>
                <a:gridCol w="1507874"/>
                <a:gridCol w="1242082"/>
              </a:tblGrid>
              <a:tr h="485840">
                <a:tc rowSpan="2"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400" dirty="0" smtClean="0">
                          <a:effectLst/>
                        </a:rPr>
                        <a:t>Год</a:t>
                      </a:r>
                      <a:endParaRPr lang="ru-RU" sz="100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400" dirty="0">
                          <a:effectLst/>
                        </a:rPr>
                        <a:t>Математика</a:t>
                      </a:r>
                      <a:endParaRPr lang="ru-RU" sz="100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400" dirty="0">
                          <a:effectLst/>
                        </a:rPr>
                        <a:t> Русский язык</a:t>
                      </a:r>
                      <a:endParaRPr lang="ru-RU" sz="100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400" dirty="0">
                          <a:effectLst/>
                        </a:rPr>
                        <a:t>Успеваемость</a:t>
                      </a:r>
                      <a:endParaRPr lang="ru-RU" sz="100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400" dirty="0">
                          <a:effectLst/>
                        </a:rPr>
                        <a:t>Качество</a:t>
                      </a:r>
                      <a:endParaRPr lang="ru-RU" sz="100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9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400" dirty="0">
                          <a:effectLst/>
                        </a:rPr>
                        <a:t>Математика</a:t>
                      </a:r>
                      <a:endParaRPr lang="ru-RU" sz="100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400" dirty="0">
                          <a:effectLst/>
                        </a:rPr>
                        <a:t>Русский язык</a:t>
                      </a:r>
                      <a:endParaRPr lang="ru-RU" sz="100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</a:tr>
              <a:tr h="48584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2017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100%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100%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100%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28,6 %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57,2 %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</a:tr>
              <a:tr h="48584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2018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100%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100%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100%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30,8 %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77 %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</a:tr>
              <a:tr h="48584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2019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100%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>
                          <a:effectLst/>
                        </a:rPr>
                        <a:t>100%</a:t>
                      </a:r>
                      <a:endParaRPr lang="ru-RU" sz="1050" kern="140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100%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50%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50%</a:t>
                      </a:r>
                      <a:endParaRPr lang="ru-RU" sz="1050" kern="1400" dirty="0">
                        <a:solidFill>
                          <a:srgbClr val="000000"/>
                        </a:solidFill>
                        <a:effectLst/>
                        <a:latin typeface="Century Schoolbook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08534" y="934036"/>
            <a:ext cx="64291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Times New Roman" pitchFamily="18" charset="0"/>
              </a:rPr>
              <a:t>Сведения о результатах государственных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Times New Roman" pitchFamily="18" charset="0"/>
              </a:rPr>
              <a:t> выпускных экзаменов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 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3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08534" y="934036"/>
            <a:ext cx="64291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Times New Roman" pitchFamily="18" charset="0"/>
              </a:rPr>
              <a:t>Сведения о результатах государственных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Times New Roman" pitchFamily="18" charset="0"/>
              </a:rPr>
              <a:t> выпускных экзаменов, % качества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 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6709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10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450996"/>
              </p:ext>
            </p:extLst>
          </p:nvPr>
        </p:nvGraphicFramePr>
        <p:xfrm>
          <a:off x="207643" y="1734206"/>
          <a:ext cx="8762936" cy="5123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768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879850" y="2979738"/>
            <a:ext cx="6280150" cy="87344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462069"/>
              </p:ext>
            </p:extLst>
          </p:nvPr>
        </p:nvGraphicFramePr>
        <p:xfrm>
          <a:off x="396234" y="1404034"/>
          <a:ext cx="8488907" cy="5379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093"/>
                <a:gridCol w="4995393"/>
                <a:gridCol w="749616"/>
                <a:gridCol w="748736"/>
                <a:gridCol w="1493069"/>
              </a:tblGrid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№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</a:rPr>
                        <a:t>Наименование заболеваний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2060"/>
                          </a:solidFill>
                          <a:effectLst/>
                        </a:rPr>
                        <a:t>2017г.</a:t>
                      </a:r>
                      <a:endParaRPr lang="ru-RU" sz="14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</a:rPr>
                        <a:t>2018г.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</a:rPr>
                        <a:t>2019г.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16690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Всего детей, прошедших диспансеризацию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158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173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165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16690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Болезни крови и кроветворных органов (ЖДА)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 (1,8%)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Болезни эндокринной системы (</a:t>
                      </a:r>
                      <a:r>
                        <a:rPr lang="ru-RU" sz="1050" dirty="0" err="1">
                          <a:effectLst/>
                        </a:rPr>
                        <a:t>Дифф.зоб</a:t>
                      </a:r>
                      <a:r>
                        <a:rPr lang="ru-RU" sz="1050" dirty="0">
                          <a:effectLst/>
                        </a:rPr>
                        <a:t>, Ожирение, </a:t>
                      </a:r>
                      <a:r>
                        <a:rPr lang="ru-RU" sz="1050" dirty="0" err="1">
                          <a:effectLst/>
                        </a:rPr>
                        <a:t>недост-ть</a:t>
                      </a:r>
                      <a:r>
                        <a:rPr lang="ru-RU" sz="1050" dirty="0">
                          <a:effectLst/>
                        </a:rPr>
                        <a:t> веса)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76 (46%)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Психические расстройства и расстройства поведения (РОП ЦНС с ИМН, ЭВН)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163 (98,8%)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16690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Болезни нервной системы (РЭП, РОП ЦНС, СВЧГ)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165 (100%)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Болезни глаза (миопии, астигматизм, </a:t>
                      </a:r>
                      <a:r>
                        <a:rPr lang="ru-RU" sz="1050" dirty="0" err="1">
                          <a:effectLst/>
                        </a:rPr>
                        <a:t>ангиоретинопатии</a:t>
                      </a:r>
                      <a:r>
                        <a:rPr lang="ru-RU" sz="1050" dirty="0">
                          <a:effectLst/>
                        </a:rPr>
                        <a:t>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68 (41,2%)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Болезни уха и слухового аппарата (тугоухость, отиты)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 (2,4%)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сердечно-сосудистой системы и кровообращения (ВПС, ООО)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37 (22,4%)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органов дыхания (Бронхиальная астма, хронический тонзиллит, аденоиды, ГНМ)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36 (21,8%)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Болезни пищеварительной системы (</a:t>
                      </a:r>
                      <a:r>
                        <a:rPr lang="ru-RU" sz="1050" dirty="0" err="1">
                          <a:effectLst/>
                        </a:rPr>
                        <a:t>мн.кариес</a:t>
                      </a:r>
                      <a:r>
                        <a:rPr lang="ru-RU" sz="1050" dirty="0">
                          <a:effectLst/>
                        </a:rPr>
                        <a:t>, ДЖВП, </a:t>
                      </a:r>
                      <a:r>
                        <a:rPr lang="ru-RU" sz="1050" dirty="0" err="1">
                          <a:effectLst/>
                        </a:rPr>
                        <a:t>хр.гастриты</a:t>
                      </a:r>
                      <a:r>
                        <a:rPr lang="ru-RU" sz="1050" dirty="0">
                          <a:effectLst/>
                        </a:rPr>
                        <a:t>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52 (31,5%)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кожи и подкожно-жировой клетчатки (Атоп.дерматиты, экземы)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500727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костно-мышечной системы и соединительной ткани (сколиозы, плоскостопие, деф.гр.кл)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59(35,8%)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мочеполовой системы (ИМВП, б-ни мужских пол.орг.наруш.менс.бол.женск.пол.орг.)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13 (7,9%)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33381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14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Врожденные аномалии развития (ВПС, ВПР ОМПС, Расщелина м.и тв.неба, верхн.губы)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19 (11,5%)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16690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15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Новообразования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16690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16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Травмы, отравления (посттравматич.деформации)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 (0,6%)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  <a:tr h="166909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b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05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Всего заболеваний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294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696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8" marR="47608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5652" y="924191"/>
            <a:ext cx="7922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dirty="0">
                <a:solidFill>
                  <a:srgbClr val="002060"/>
                </a:solidFill>
              </a:rPr>
              <a:t>диспансеризации детей за 3 года </a:t>
            </a:r>
          </a:p>
        </p:txBody>
      </p:sp>
    </p:spTree>
    <p:extLst>
      <p:ext uri="{BB962C8B-B14F-4D97-AF65-F5344CB8AC3E}">
        <p14:creationId xmlns:p14="http://schemas.microsoft.com/office/powerpoint/2010/main" val="4094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61506" y="1009459"/>
            <a:ext cx="574198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Администрация школы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27" name="Picture 3" descr="1PRO_53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54" y="1727008"/>
            <a:ext cx="1680000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sApp Image 2019-11-27 at 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 bwMode="auto">
          <a:xfrm>
            <a:off x="2651631" y="1747647"/>
            <a:ext cx="1680869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1PRO_55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08" y="1736534"/>
            <a:ext cx="1681740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80326" y="4370749"/>
            <a:ext cx="1685123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Федоров Анатолий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Алексеевич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Директор, Отличник образования РСЯ), лауреат  Фонда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Знанием победишь!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Первого президента РС(Я) М.Е. Николаева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45775" y="4370749"/>
            <a:ext cx="166072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Захарова Светлана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Сергеевна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Заместитель директора по  УМР, Отличник народного просвещения РФ, Заслуженный работник образования РС (Я), Учитель учителей РС(Я), знак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Династия педагогов РС(Я)»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786830" y="4381861"/>
            <a:ext cx="1698258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Кондакова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Октябрина Валерьевна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Заместитель директора по УВР, Почетный работник общего образования РФ, Отличник образования РС Я).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965414" y="4394561"/>
            <a:ext cx="1698258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Сортолова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Татьяна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Егоровна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Заместитель директора по АХЧ,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2060"/>
                </a:solidFill>
                <a:cs typeface="Arial" pitchFamily="34" charset="0"/>
              </a:rPr>
              <a:t>Знак «</a:t>
            </a:r>
            <a:r>
              <a:rPr lang="ru-RU" sz="1200" dirty="0">
                <a:solidFill>
                  <a:srgbClr val="002060"/>
                </a:solidFill>
                <a:cs typeface="Arial" pitchFamily="34" charset="0"/>
              </a:rPr>
              <a:t>Г</a:t>
            </a:r>
            <a:r>
              <a:rPr lang="ru-RU" sz="1200" dirty="0" smtClean="0">
                <a:solidFill>
                  <a:srgbClr val="002060"/>
                </a:solidFill>
                <a:cs typeface="Arial" pitchFamily="34" charset="0"/>
              </a:rPr>
              <a:t>ражданская доблесть»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cs typeface="Arial" pitchFamily="34" charset="0"/>
              </a:rPr>
              <a:t>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34" name="Picture 10" descr="1PRO_67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4" y="1736534"/>
            <a:ext cx="1685123" cy="252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53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397948"/>
            <a:ext cx="409250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Участники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Кремлевской Елки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19" name="Picture 3" descr="фото Ег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3" y="2259000"/>
            <a:ext cx="1561272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37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03" y="2259000"/>
            <a:ext cx="1550699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5483" y="4773639"/>
            <a:ext cx="16351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Ильин Егор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046254" y="4776443"/>
            <a:ext cx="16351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Спиридонова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Айлаана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4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12" y="2259000"/>
            <a:ext cx="1679945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05" y="2259000"/>
            <a:ext cx="1679345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311" y="1113093"/>
            <a:ext cx="42592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Участники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Елки Главы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Республики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 Саха (Якутия)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87595" y="4757253"/>
            <a:ext cx="1635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Харлампьев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 Данил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2017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735725" y="4787990"/>
            <a:ext cx="1635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Рудаев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 Иван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2018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098" y="2259000"/>
            <a:ext cx="1465248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487159" y="4803757"/>
            <a:ext cx="1635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Максимова Роза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2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841" y="943439"/>
            <a:ext cx="9143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Franklin Gothic Book" pitchFamily="34" charset="0"/>
                <a:cs typeface="Times New Roman" panose="02020603050405020304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Franklin Gothic Book" pitchFamily="34" charset="0"/>
                <a:cs typeface="Times New Roman" panose="02020603050405020304" pitchFamily="18" charset="0"/>
              </a:rPr>
              <a:t>Март</a:t>
            </a:r>
            <a:endParaRPr lang="en-US" dirty="0" smtClean="0">
              <a:solidFill>
                <a:srgbClr val="002060"/>
              </a:solidFill>
              <a:latin typeface="Franklin Gothic Boo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Franklin Gothic Book" pitchFamily="34" charset="0"/>
                <a:cs typeface="Times New Roman" panose="02020603050405020304" pitchFamily="18" charset="0"/>
              </a:rPr>
              <a:t>1- </a:t>
            </a:r>
            <a:r>
              <a:rPr lang="ru-RU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 место в </a:t>
            </a:r>
            <a:r>
              <a:rPr lang="en-US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X </a:t>
            </a:r>
            <a:r>
              <a:rPr lang="ru-RU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Республиканской  олимпиаде </a:t>
            </a:r>
            <a:r>
              <a:rPr lang="ru-RU" dirty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по русскому </a:t>
            </a:r>
            <a:r>
              <a:rPr lang="ru-RU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языку среди обучающихся 5-9 классов  специальных (коррекционных) школ</a:t>
            </a:r>
            <a:r>
              <a:rPr lang="ru-RU" dirty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Franklin Gothic Book" pitchFamily="34" charset="0"/>
                <a:cs typeface="Times New Roman" pitchFamily="18" charset="0"/>
              </a:rPr>
              <a:t>в рамках юбилейных мероприятий, посвященных 55-летию школы;</a:t>
            </a:r>
            <a:endParaRPr lang="ru-RU" dirty="0">
              <a:solidFill>
                <a:srgbClr val="002060"/>
              </a:solidFill>
              <a:latin typeface="Franklin Gothic Book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" y="2615806"/>
            <a:ext cx="4505939" cy="332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23" y="2615805"/>
            <a:ext cx="4543555" cy="332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4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26965"/>
            <a:ext cx="8856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Апрель </a:t>
            </a:r>
          </a:p>
          <a:p>
            <a:pPr algn="ctr"/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Метапредметная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городская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Семейная олимпиада» среди учащихся  7-9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классов, в рамках юбилейных мероприятий, посвященных 55-летию школы; Среди  7 классов 1 место заняли семья Поповых: Никита и его мама  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115246"/>
            <a:ext cx="5112568" cy="362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70" y="3125153"/>
            <a:ext cx="4813130" cy="361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2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5579" y="946768"/>
            <a:ext cx="561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Октябрь (республиканский уровень)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749" y="1593099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Спиридонова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- 1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по компетенции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Бисероплетение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региональном  отборочном  этапе 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Национального чемпионата по профессиональному мастерству среди инвалидов и лиц с ограниченными возможностями здоровья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2018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РС (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79" y="2557029"/>
            <a:ext cx="5956166" cy="23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223" y="4068110"/>
            <a:ext cx="3461065" cy="255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9" y="2815974"/>
            <a:ext cx="3022206" cy="359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0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3968" y="191683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5" y="2724934"/>
            <a:ext cx="3584771" cy="37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566" y="938676"/>
            <a:ext cx="9004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Наши достижения  в 2018-2019 учебном  году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Ноябрь  </a:t>
            </a:r>
            <a:r>
              <a:rPr lang="ru-RU" dirty="0" smtClean="0">
                <a:solidFill>
                  <a:srgbClr val="002060"/>
                </a:solidFill>
              </a:rPr>
              <a:t>(всероссийский уровень) </a:t>
            </a:r>
            <a:endParaRPr lang="ru-RU" dirty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Спиридонова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Айлаана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-  3  место по компетенции «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Бисероплетение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»  в  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IV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Национальном  чемпионате по профессиональному мастерству среди инвалидов и лиц с ограниченными возможностями здоровья «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Абилимпикс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» 2018 , г.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Москва; Эксперт- Кондратьева Т.П.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34" y="2718806"/>
            <a:ext cx="61626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3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2861" y="1337686"/>
            <a:ext cx="329878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председателя правительства Якутии Ольга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Балабкина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вручила  Благодарственное письмо правительства Республики Саха (Якутии) Кондратьевой Татьяне Павловне за подготовку  на высоком уровне   призера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национального чемпионата профессионального мастерства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( декабрь, 2018 года)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zer\Desktop\Абилимпикс\YGYJ06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9" y="1446836"/>
            <a:ext cx="3530279" cy="44099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2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Октябринушка\DCIM\107APPLE\HVTJ95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81" y="2122097"/>
            <a:ext cx="6950728" cy="47359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9512" y="841573"/>
            <a:ext cx="885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НОЯБРЬ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(республиканский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20" y="1487904"/>
            <a:ext cx="9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студия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Кэрэ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«Театр мод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 конкурсе-фестивале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«Бриллиантовые нотки» в рамках «Зима начинается с Якутии»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0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5529929" cy="34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51678"/>
            <a:ext cx="896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Маренков Алексей, учащихся 8 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- 3 место  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инклюзивном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 «Заяви о себе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 в направлении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Компьютерное 3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моделирование. Руководитель: Григорьева М.П.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00" y="3140968"/>
            <a:ext cx="3702300" cy="34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0142"/>
            <a:ext cx="90730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  в 2018-2019 учебном  году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Ефимов Вадим, ученик 4 «а» класса,   –абсолютный чемпион,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Баишев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Аял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 3 «б» призер  «Игр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Боотуров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спортивных состязаний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начальных классов республиканских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городских и муниципальных  специальных (коррекционных) школ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мероприятий, посвященных 55-летию школы;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C:\Users\Uzer\Desktop\OHJW7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09" y="3130022"/>
            <a:ext cx="2138552" cy="29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19" y="3130022"/>
            <a:ext cx="4499645" cy="29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2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8568" y="1017207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День Республики Саха  (Якутия) – 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26 апреля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Участвовали  3 команды; Капитаны: Васильев Василий,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Рудаев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Иван,  Федоров Анатолий Алексеевич;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В командах по 12 по 4 запасных  человек, обхват- 48 человек; </a:t>
            </a:r>
          </a:p>
          <a:p>
            <a:pPr algn="ctr"/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9" y="3273670"/>
            <a:ext cx="4427984" cy="3310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69" y="3273671"/>
            <a:ext cx="4659985" cy="3330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25" y="1558703"/>
            <a:ext cx="3768236" cy="4939123"/>
          </a:xfrm>
          <a:prstGeom prst="rect">
            <a:avLst/>
          </a:prstGeom>
        </p:spPr>
      </p:pic>
      <p:pic>
        <p:nvPicPr>
          <p:cNvPr id="1026" name="Picture 2" descr="C:\Users\Uzer\Desktop\HQWE37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121" y="2338032"/>
            <a:ext cx="5703367" cy="44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8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848877"/>
              </p:ext>
            </p:extLst>
          </p:nvPr>
        </p:nvGraphicFramePr>
        <p:xfrm>
          <a:off x="636607" y="1575510"/>
          <a:ext cx="8144786" cy="5282282"/>
        </p:xfrm>
        <a:graphic>
          <a:graphicData uri="http://schemas.openxmlformats.org/drawingml/2006/table">
            <a:tbl>
              <a:tblPr firstRow="1">
                <a:tableStyleId>{22838BEF-8BB2-4498-84A7-C5851F593DF1}</a:tableStyleId>
              </a:tblPr>
              <a:tblGrid>
                <a:gridCol w="561572"/>
                <a:gridCol w="4193628"/>
                <a:gridCol w="1129862"/>
                <a:gridCol w="1129862"/>
                <a:gridCol w="1129862"/>
              </a:tblGrid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2017-2018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2018-2019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2019-2020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учащихся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208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189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185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них: начальные классы 0-4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134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126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122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49039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них: девочек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мальчиков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160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144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145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</a:t>
                      </a: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города </a:t>
                      </a:r>
                      <a:r>
                        <a:rPr lang="ru-RU" sz="1200" kern="140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г.Якутска</a:t>
                      </a: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и пригорода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115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108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123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улусов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9050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Детей сирот и детей, оставшихся без попечения родителей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Детей сирот с опекунами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Детей – инвалидов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86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49039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них: </a:t>
                      </a: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девочек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</a:t>
                      </a: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мальчиков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67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Детей на домашнем обучении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детей из: полных семей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133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126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136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Неполных семей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Матери – одиночки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Отцы – одиночки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многодетных семей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96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малообеспеченных семей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109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104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Из неблагополучных семей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90503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Состоят на внутришкольном учете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 учете в КДН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  <a:tr h="20866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ПДН</a:t>
                      </a:r>
                      <a:endParaRPr lang="ru-RU" sz="1200" kern="14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kern="14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kern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088" marR="32088" marT="0" marB="0">
                    <a:noFill/>
                  </a:tcPr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870325" y="2736850"/>
            <a:ext cx="6083300" cy="8874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54952" y="1070481"/>
            <a:ext cx="723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контингента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обучающихся, по годам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6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28922"/>
            <a:ext cx="89289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27 апреля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Декада , посвященная 74-летию Великой Победы в ВОВ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 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 командном зачете и 1 место занял Ушинский </a:t>
            </a:r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Дуолан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ученик 7 «б» класса по  стрельбе в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помещении в зачет спартакиады «Юный Динамовец» среди специальных коррекционных школ-интернатов г. Якутска, посвященный 90-летию Якутского республиканского совета Общества «Динамо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» 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V="1">
            <a:off x="1187624" y="4581128"/>
            <a:ext cx="734481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92613"/>
            <a:ext cx="3449141" cy="315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07641"/>
            <a:ext cx="3600400" cy="340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365" y="1125406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Конкурс 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на лучший дизайн макет «Школа моей мечты»  </a:t>
            </a:r>
            <a:endParaRPr lang="ru-RU" sz="2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среди 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учащихся 2-4 </a:t>
            </a:r>
            <a:r>
              <a:rPr lang="ru-RU" sz="20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кл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zer\Desktop\ALRK0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5" y="1959398"/>
            <a:ext cx="4703676" cy="39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15" y="1959398"/>
            <a:ext cx="4509294" cy="395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5" y="1149120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Школьные мероприятия, посвященные   55-летию школы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Конкурс на лучший дизайн макет «Школа моей мечты»  среди учащихся 2-4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кл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072450"/>
            <a:ext cx="3712953" cy="452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zer\Desktop\KAVT3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19" y="2072450"/>
            <a:ext cx="5190938" cy="44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1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6054" y="1128374"/>
            <a:ext cx="711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7 мая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Смотр строя и песни, посвященной к 74-летию Победы в ВОВ  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3" y="2053058"/>
            <a:ext cx="7209303" cy="384555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2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" y="1995185"/>
            <a:ext cx="5046988" cy="3785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95185"/>
            <a:ext cx="3028786" cy="40383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5611" y="10280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8 мая – торжественное мероприятие в честь Победы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8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954" y="767500"/>
            <a:ext cx="4324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Золотые уроки и уроки мужества 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ветеранов труда,  детей-войны.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Кардашевская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А.Н.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учащиеся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доп.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«б » класса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7" y="2244828"/>
            <a:ext cx="3443937" cy="459191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5"/>
          <a:stretch/>
        </p:blipFill>
        <p:spPr>
          <a:xfrm>
            <a:off x="4100354" y="2244828"/>
            <a:ext cx="4893522" cy="4579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2959" y="915865"/>
            <a:ext cx="37280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Напутственное слово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ветерана  педагогического труда Петровой Валентины Иннокентьевны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7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7167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уроки и уроки мужества  ветеранов труда,  детей-войны.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Николаевна и учащиеся 1 доп. «а» и «1»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«а»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04" y="1898238"/>
            <a:ext cx="6084168" cy="436824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zer\AppData\Local\Microsoft\Windows\INetCache\Content.Word\DFAA599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32" y="1725183"/>
            <a:ext cx="5940425" cy="4455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10228"/>
            <a:ext cx="7886700" cy="8804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наследники победы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9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828" y="614995"/>
            <a:ext cx="9071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Наши </a:t>
            </a:r>
            <a:r>
              <a:rPr lang="ru-RU" b="1" dirty="0">
                <a:solidFill>
                  <a:srgbClr val="002060"/>
                </a:solidFill>
              </a:rPr>
              <a:t>достижения  в 2018-2019 учебном  году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Ноябрь  (республиканский уровень)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«КЭРЭ» -1 место в номинации «Юные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кутьюрье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в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республиканском конкурсе рукотворной куклы, посвященного международному Дню девочек . Руководитель Кондратьева Т.П.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92494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3" y="2646320"/>
            <a:ext cx="3636404" cy="345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80" y="2626289"/>
            <a:ext cx="4489500" cy="347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45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050" y="1011504"/>
            <a:ext cx="8032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Наши достижения  в 2018-2019 </a:t>
            </a:r>
            <a:r>
              <a:rPr lang="ru-RU" b="1" dirty="0" smtClean="0">
                <a:solidFill>
                  <a:srgbClr val="002060"/>
                </a:solidFill>
              </a:rPr>
              <a:t>учебном  году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НОЯБРЬ </a:t>
            </a:r>
            <a:r>
              <a:rPr lang="ru-RU" b="1" dirty="0" smtClean="0">
                <a:solidFill>
                  <a:srgbClr val="002060"/>
                </a:solidFill>
              </a:rPr>
              <a:t>(городской уровень)</a:t>
            </a:r>
            <a:endParaRPr lang="ru-RU" b="1" dirty="0">
              <a:solidFill>
                <a:srgbClr val="002060"/>
              </a:solidFill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- во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краеведческой игры « Моя Якутия» среди специальных (коррекционных школ) города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–викторина «Путешествие во времени»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33" y="2570498"/>
            <a:ext cx="6339056" cy="38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4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870325" y="2736850"/>
            <a:ext cx="6083300" cy="8874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47474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29200531"/>
              </p:ext>
            </p:extLst>
          </p:nvPr>
        </p:nvGraphicFramePr>
        <p:xfrm>
          <a:off x="167951" y="1866122"/>
          <a:ext cx="8761445" cy="464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954952" y="1070481"/>
            <a:ext cx="723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контингента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обучающихся, по годам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8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993" y="889964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Наши достижения  в 2018-2019 учебном  году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ДЕКАБРЬ  </a:t>
            </a:r>
            <a:r>
              <a:rPr lang="ru-RU" b="1" dirty="0">
                <a:solidFill>
                  <a:srgbClr val="002060"/>
                </a:solidFill>
              </a:rPr>
              <a:t>(республиканский  уровень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выставке НПК по патриотическому воспитанию «Отчизне посвятим» , посвященной 100-летию комсомола  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81" y="4334974"/>
            <a:ext cx="3563114" cy="213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46" y="2281032"/>
            <a:ext cx="4002229" cy="240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2" y="2281032"/>
            <a:ext cx="3862865" cy="231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841573"/>
            <a:ext cx="885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НОЯБРЬ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(республиканский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20" y="1487904"/>
            <a:ext cx="9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студия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Кэрэ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«Театр мод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 конкурсе-фестивале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«Бриллиантовые нотки» в рамках «Зима начинается с Якутии»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51" y="2087674"/>
            <a:ext cx="6127425" cy="45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4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Октябринушка\DCIM\107APPLE\HUUR989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4679503" cy="380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Октябринушка\DCIM\107APPLE\INFJ558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2708920"/>
            <a:ext cx="4824536" cy="3809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26576" y="971044"/>
            <a:ext cx="89174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НОЯБРЬ (республиканский  уровень)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Ансамбль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«Смайлики» -лауреаты  1 степени в номинации «вокал»  в конкурсе -фестивале «Бриллиантовые нотки» в рамках  фестиваля «Зима начинается с Якутии»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Руководитель Мальцева А.В.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7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242760" y="975226"/>
            <a:ext cx="879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ансамбль, учащихся 8 «А» класса,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шкатулка»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дипломанты 1 степени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конкурсе-фестивале «Бриллиантовые нотки» в рамках «Зима начинается с Якутии»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Руководитель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Баишев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И.С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9" y="2071561"/>
            <a:ext cx="7699543" cy="432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0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 flipV="1">
            <a:off x="242760" y="975226"/>
            <a:ext cx="879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ансамбль, учащихся 8 «А» класса,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шкатулка»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дипломанты 1 степени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конкурсе-фестивале «Бриллиантовые нотки» в рамках «Зима начинается с Якутии»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Руководитель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Баишев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И.С.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D:\Октябринушка\DCIM\108APPLE\MKLU10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0" y="1885444"/>
            <a:ext cx="7404213" cy="47176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9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576" y="890124"/>
            <a:ext cx="86659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  в 2018-2019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учебном  году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Лукачевский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Прокопий, ученик 5 «а» класса, занял 1 место, Кириллин Валера, ученик 6 «а» класса  – 3 место в городской олимпиаде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  среди обучающихся коррекционных школ г. Якутска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7" y="2532806"/>
            <a:ext cx="8430539" cy="381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9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862898"/>
            <a:ext cx="8774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Эрхан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 2 «а» класса, занял 2 место , Федорова Милена , ученица 8 «б» класса, заняла 3 место в фестивале научно-исследовательских и проектных работ «Терра»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2" y="2517882"/>
            <a:ext cx="3794058" cy="371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62" y="2517881"/>
            <a:ext cx="5062926" cy="37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04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050" y="1391830"/>
            <a:ext cx="8464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 ансамбль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«Смайлики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заняли 1 место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Республиканском детском фестивале «От сердца к сердцу» среди детей с ограниченными возможностями и детей с трудной жизненной ситуацией»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09126" y="841573"/>
            <a:ext cx="485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  в 2018-2019 учебном  году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Январь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57" y="2719127"/>
            <a:ext cx="6424374" cy="361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3" y="2711513"/>
            <a:ext cx="406794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516" y="957187"/>
            <a:ext cx="9036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Кэрэ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Декаративно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-прикладное искусство»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конкурсе-фестивале «Бриллиантовые нотки»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13 кукол-10 кукол заняли 1 место, 3 куклы -2 место.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808" y="2675509"/>
            <a:ext cx="631919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1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220" y="1027688"/>
            <a:ext cx="886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Наши достижения  в 2018-2019 учебном  году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2" y="1674019"/>
            <a:ext cx="3332609" cy="442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2202" y="1933996"/>
            <a:ext cx="4830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6 а класса –участники открытого детского конкурса песни и танца   «Солнечная долина Туймаады-2019», посвященного Году театра РФ, Году Консолидации РС(Я), Году Добрососедства в г. Якутске.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6" name="Picture 4" descr="https://png.pngtree.com/element_origin_min_pic/16/07/05/21577bb1a31bf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60" y="3830866"/>
            <a:ext cx="3818477" cy="24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27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87616" y="1214498"/>
            <a:ext cx="489609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Наполняемость детей за 5 лет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Schoolbook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63517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57933920"/>
              </p:ext>
            </p:extLst>
          </p:nvPr>
        </p:nvGraphicFramePr>
        <p:xfrm>
          <a:off x="400181" y="1827434"/>
          <a:ext cx="8470959" cy="4489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10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1254286"/>
            <a:ext cx="9108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выпускников 10 б класса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Комина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Севы  в  финале ХХ республиканской военно-спортивной  игры «Снежный барс». Руководитель Николаев Т.Н.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25-29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с.Борогонцы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3" y="2708920"/>
            <a:ext cx="3927931" cy="27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694749" cy="282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" y="4400398"/>
            <a:ext cx="4175401" cy="234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64055"/>
            <a:ext cx="3266493" cy="27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03" y="4657439"/>
            <a:ext cx="3303143" cy="21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6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418" y="979137"/>
            <a:ext cx="8576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Март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Аргунов Илья занял 3 место в Республиканском турнире по плаванию среди лиц с ОВЗ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zer\Desktop\DOJY36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45" y="2257679"/>
            <a:ext cx="4521055" cy="407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2.schoolrm.ru/iblock/9e0/9e03d031c302913f60ee0685878fad24/1f7e5d69eb1c047cd17e8bec1c2272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257679"/>
            <a:ext cx="3982922" cy="419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9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33859"/>
            <a:ext cx="8964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 географии» в городской  интеллектуальной игре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«Умники и умницы» по предметам естественно-математического цикла среди учащихся специальных(коррекционных) школ города Якутска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1066"/>
            <a:ext cx="5968449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64904"/>
            <a:ext cx="2366486" cy="405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7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418" y="1327094"/>
            <a:ext cx="843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 Олеся, ученица 5 «б» класса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Чебыкова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Валентина, ученица 7 «б»  участвовали в Республиканском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сказочников на якутском языке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Былыыр-былыр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2088" y="695915"/>
            <a:ext cx="59220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Наши </a:t>
            </a:r>
            <a:r>
              <a:rPr lang="ru-RU" b="1" dirty="0">
                <a:solidFill>
                  <a:srgbClr val="002060"/>
                </a:solidFill>
              </a:rPr>
              <a:t>достижения  в 2018-2019 учебном  году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2" y="2727240"/>
            <a:ext cx="2577436" cy="3436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83" y="2689434"/>
            <a:ext cx="2605790" cy="3474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00" y="3167416"/>
            <a:ext cx="3811489" cy="2858617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6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749" y="873939"/>
            <a:ext cx="8882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есто по итогам общекомандного первенства   спартакиады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Динамовец» среди специальных коррекционных школ-интернатов г. Якутска, посвященный 90-летию Якутского республиканского совета Общества «Динамо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V="1">
            <a:off x="1187624" y="4581128"/>
            <a:ext cx="734481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65" y="1729915"/>
            <a:ext cx="2681903" cy="253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Uzer\AppData\Local\Microsoft\Windows\INetCache\Content.Word\VZEN17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" y="1832962"/>
            <a:ext cx="2441218" cy="303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zer\AppData\Local\Microsoft\Windows\INetCache\Content.Word\DDSY01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" y="4248321"/>
            <a:ext cx="4111189" cy="222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zer\AppData\Local\Microsoft\Windows\INetCache\Content.Word\OGVM01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5" y="1729915"/>
            <a:ext cx="3965532" cy="30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zer\AppData\Local\Microsoft\Windows\INetCache\Content.Word\XYFF54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46" y="3700086"/>
            <a:ext cx="4481121" cy="27751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8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71990" y="1414632"/>
            <a:ext cx="8646059" cy="1237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2607" y="1629352"/>
            <a:ext cx="793376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 конкурс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театрализованных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мини-представлений</a:t>
            </a:r>
            <a:endParaRPr lang="ru-RU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Школьные годы чудесные»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риуроченный к 55 –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Республиканской специальной (коррекционной) школы интерната для обучающихся с ТНР</a:t>
            </a:r>
          </a:p>
          <a:p>
            <a:pPr algn="ctr"/>
            <a:endParaRPr lang="ru-RU" sz="3200" b="1" i="1" dirty="0">
              <a:solidFill>
                <a:srgbClr val="0070C0"/>
              </a:solidFill>
            </a:endParaRPr>
          </a:p>
          <a:p>
            <a:pPr algn="ctr"/>
            <a:endParaRPr lang="ru-RU" sz="3200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Якутск, 2019 г. 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9490" y="4787153"/>
            <a:ext cx="3953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2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5861"/>
            <a:ext cx="7886700" cy="4648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AE123F"/>
                </a:solidFill>
              </a:rPr>
              <a:t>«</a:t>
            </a:r>
            <a:r>
              <a:rPr lang="ru-RU" b="1" i="1" dirty="0">
                <a:solidFill>
                  <a:srgbClr val="AE12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годы чудесные»</a:t>
            </a:r>
            <a:br>
              <a:rPr lang="ru-RU" b="1" i="1" dirty="0">
                <a:solidFill>
                  <a:srgbClr val="AE12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6" y="1383684"/>
            <a:ext cx="2561371" cy="19210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660">
            <a:off x="5951232" y="1749660"/>
            <a:ext cx="2758235" cy="2068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366">
            <a:off x="796415" y="3469664"/>
            <a:ext cx="2145827" cy="2864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605" y="2187638"/>
            <a:ext cx="2806174" cy="2080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36" y="3877305"/>
            <a:ext cx="3276912" cy="245768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6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45931" y="6090962"/>
            <a:ext cx="7527378" cy="625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3  «в» класса, ГКОУ РС(Я) РС(к) ШИ для обучающихся с ТНР</a:t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Заняли 1 место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Кл. руководитель: Галкина Л. Н.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04193" y="972548"/>
            <a:ext cx="776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океану Знаний»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Объект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15324" r="9041" b="10245"/>
          <a:stretch/>
        </p:blipFill>
        <p:spPr bwMode="auto">
          <a:xfrm>
            <a:off x="909145" y="1417740"/>
            <a:ext cx="7359212" cy="4310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3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441" y="6064469"/>
            <a:ext cx="7527378" cy="35735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2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«б» класса, ГКОУ РС(Я) РС(к) ШИ для обучающихся с ТНР</a:t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Заняли 2 место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руководитель Маркова А. Е.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27889" y="966951"/>
            <a:ext cx="420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«Живая азбука»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9" y="1460938"/>
            <a:ext cx="7796150" cy="42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ah-RU" sz="4000" dirty="0">
                <a:solidFill>
                  <a:srgbClr val="002060"/>
                </a:solidFill>
                <a:ea typeface="Times New Roman"/>
              </a:rPr>
              <a:t>Өрөспүүбүлүкэтээҕи тылларыгар кэһиллиилээх оҕолорго анал коррекционнай оскуола – интернат төрүттэммитэ 55 сылыгар аналлаах </a:t>
            </a:r>
            <a:endParaRPr lang="sah-RU" sz="4000" dirty="0" smtClean="0">
              <a:solidFill>
                <a:srgbClr val="002060"/>
              </a:solidFill>
              <a:ea typeface="Times New Roman"/>
            </a:endParaRPr>
          </a:p>
          <a:p>
            <a:pPr marL="0" indent="0" algn="ctr">
              <a:buNone/>
            </a:pPr>
            <a:r>
              <a:rPr lang="sah-RU" sz="4000" dirty="0" smtClean="0">
                <a:solidFill>
                  <a:srgbClr val="002060"/>
                </a:solidFill>
                <a:ea typeface="Times New Roman"/>
              </a:rPr>
              <a:t>“</a:t>
            </a:r>
            <a:r>
              <a:rPr lang="sah-RU" sz="4000" dirty="0">
                <a:solidFill>
                  <a:srgbClr val="002060"/>
                </a:solidFill>
                <a:ea typeface="Times New Roman"/>
              </a:rPr>
              <a:t>Уруйдан, уйгу быйаҥ ыһыах</a:t>
            </a:r>
            <a:r>
              <a:rPr lang="sah-RU" sz="4000" dirty="0" smtClean="0">
                <a:solidFill>
                  <a:srgbClr val="002060"/>
                </a:solidFill>
                <a:ea typeface="Times New Roman"/>
              </a:rPr>
              <a:t>!”</a:t>
            </a:r>
            <a:endParaRPr lang="ru-RU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6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7762" y="1014097"/>
            <a:ext cx="5568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Кадровый педагогический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потенциал, 2019-2020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17446702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03700625"/>
              </p:ext>
            </p:extLst>
          </p:nvPr>
        </p:nvGraphicFramePr>
        <p:xfrm>
          <a:off x="4065527" y="1824557"/>
          <a:ext cx="4860758" cy="468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17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0813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6090" r="10086" b="4522"/>
          <a:stretch/>
        </p:blipFill>
        <p:spPr>
          <a:xfrm>
            <a:off x="409881" y="1337481"/>
            <a:ext cx="8294631" cy="53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0" y="1255594"/>
            <a:ext cx="8731439" cy="54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032" y="5532437"/>
            <a:ext cx="7886700" cy="1325563"/>
          </a:xfrm>
        </p:spPr>
        <p:txBody>
          <a:bodyPr/>
          <a:lstStyle/>
          <a:p>
            <a:pPr algn="ctr"/>
            <a:r>
              <a:rPr lang="sah-RU" b="1" dirty="0">
                <a:solidFill>
                  <a:srgbClr val="00B0F0"/>
                </a:solidFill>
                <a:latin typeface="Times New Roman"/>
                <a:ea typeface="Times New Roman"/>
              </a:rPr>
              <a:t>Алгыс көтөҕүүтэ.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71" y="1150778"/>
            <a:ext cx="3229891" cy="4525962"/>
          </a:xfrm>
        </p:spPr>
      </p:pic>
      <p:pic>
        <p:nvPicPr>
          <p:cNvPr id="2050" name="Picture 2" descr="C:\Users\1\Desktop\Новая папка (3)\WhatsApp Image 2019-11-22 at 19.42.54 (1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4" t="34923" r="29835" b="3846"/>
          <a:stretch/>
        </p:blipFill>
        <p:spPr bwMode="auto">
          <a:xfrm>
            <a:off x="822960" y="1172094"/>
            <a:ext cx="3535680" cy="48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4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970" r="-376"/>
          <a:stretch/>
        </p:blipFill>
        <p:spPr>
          <a:xfrm>
            <a:off x="57295" y="2096813"/>
            <a:ext cx="3818401" cy="324769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01" y="2065283"/>
            <a:ext cx="5796600" cy="3260587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1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0" t="32899" r="-4060"/>
          <a:stretch/>
        </p:blipFill>
        <p:spPr>
          <a:xfrm>
            <a:off x="152400" y="944880"/>
            <a:ext cx="5715000" cy="376428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94975" y="2664701"/>
            <a:ext cx="5380859" cy="4035644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4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1" y="975360"/>
            <a:ext cx="4856480" cy="3642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4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 r="-269" b="4737"/>
          <a:stretch/>
        </p:blipFill>
        <p:spPr>
          <a:xfrm>
            <a:off x="1909721" y="1691640"/>
            <a:ext cx="5348836" cy="493776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3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62232" y="1554162"/>
            <a:ext cx="6819535" cy="5114651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2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" y="959486"/>
            <a:ext cx="9022080" cy="1325563"/>
          </a:xfrm>
        </p:spPr>
        <p:txBody>
          <a:bodyPr>
            <a:normAutofit/>
          </a:bodyPr>
          <a:lstStyle/>
          <a:p>
            <a:pPr algn="ctr"/>
            <a:r>
              <a:rPr lang="sah-RU" sz="2400" b="1" dirty="0">
                <a:solidFill>
                  <a:srgbClr val="002060"/>
                </a:solidFill>
                <a:latin typeface="+mn-lt"/>
                <a:ea typeface="Times New Roman"/>
              </a:rPr>
              <a:t>“Боотурдар оонньуулара”коррекционнай оскуолалар икки ардыларыгар өбүгэ оонньуутугар республиканскай күрэх</a:t>
            </a:r>
            <a:r>
              <a:rPr lang="sah-RU" sz="2400" dirty="0">
                <a:solidFill>
                  <a:srgbClr val="002060"/>
                </a:solidFill>
                <a:latin typeface="+mn-lt"/>
                <a:ea typeface="Times New Roman"/>
              </a:rPr>
              <a:t>.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07" y="2332038"/>
            <a:ext cx="6034616" cy="4525962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8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7762" y="1014097"/>
            <a:ext cx="5568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Аттестация педагогов  в 2018-2019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2372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59744953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906865"/>
              </p:ext>
            </p:extLst>
          </p:nvPr>
        </p:nvGraphicFramePr>
        <p:xfrm>
          <a:off x="308394" y="1686462"/>
          <a:ext cx="5643832" cy="479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8" t="14345" r="35000" b="8572"/>
          <a:stretch/>
        </p:blipFill>
        <p:spPr bwMode="auto">
          <a:xfrm>
            <a:off x="5915660" y="1779043"/>
            <a:ext cx="2141826" cy="313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20628" r="34775" b="11678"/>
          <a:stretch/>
        </p:blipFill>
        <p:spPr bwMode="auto">
          <a:xfrm>
            <a:off x="7042241" y="4047634"/>
            <a:ext cx="2031957" cy="26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5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14" y="1144259"/>
            <a:ext cx="7281989" cy="5461492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4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6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8" y="944164"/>
            <a:ext cx="4222552" cy="5624275"/>
          </a:xfrm>
        </p:spPr>
      </p:pic>
      <p:pic>
        <p:nvPicPr>
          <p:cNvPr id="3074" name="Picture 2" descr="C:\Users\1\Desktop\Новая папка (3)\WhatsApp Image 2019-11-22 at 19.40.0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r="11231"/>
          <a:stretch/>
        </p:blipFill>
        <p:spPr bwMode="auto">
          <a:xfrm>
            <a:off x="4373880" y="899160"/>
            <a:ext cx="4770120" cy="56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8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8" y="1144258"/>
            <a:ext cx="7197908" cy="5398431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1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85630" y="1349920"/>
            <a:ext cx="2993489" cy="5307018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Новая папка (3)\WhatsApp Image 2019-11-22 at 19.42.55 (1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t="28730" r="29790" b="15709"/>
          <a:stretch/>
        </p:blipFill>
        <p:spPr bwMode="auto">
          <a:xfrm>
            <a:off x="4476915" y="1368144"/>
            <a:ext cx="3781566" cy="52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364" y="974157"/>
            <a:ext cx="7886700" cy="147045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29июня – 1 июля 2019 года  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XVII Республиканская педагогическая ярмарка </a:t>
            </a:r>
            <a:r>
              <a:rPr lang="ru-RU" sz="1600" dirty="0">
                <a:solidFill>
                  <a:srgbClr val="002060"/>
                </a:solidFill>
              </a:rPr>
              <a:t>«Сельская школа и Образовательная марка» «Образование в социокультурном измерении</a:t>
            </a:r>
            <a:r>
              <a:rPr lang="ru-RU" sz="1600" dirty="0" smtClean="0">
                <a:solidFill>
                  <a:srgbClr val="002060"/>
                </a:solidFill>
              </a:rPr>
              <a:t>»</a:t>
            </a:r>
            <a:r>
              <a:rPr lang="ru-RU" sz="1600" dirty="0">
                <a:solidFill>
                  <a:srgbClr val="002060"/>
                </a:solidFill>
              </a:rPr>
              <a:t> Лауреат </a:t>
            </a:r>
            <a:r>
              <a:rPr lang="ru-RU" sz="1600" dirty="0" smtClean="0">
                <a:solidFill>
                  <a:srgbClr val="002060"/>
                </a:solidFill>
              </a:rPr>
              <a:t>в номинации 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«Образование без границ – Инклюзивное образование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179" name="Picture 11" descr="_MG_73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 b="6981"/>
          <a:stretch/>
        </p:blipFill>
        <p:spPr bwMode="auto">
          <a:xfrm>
            <a:off x="620606" y="2371761"/>
            <a:ext cx="7902789" cy="4387616"/>
          </a:xfrm>
          <a:prstGeom prst="rect">
            <a:avLst/>
          </a:prstGeom>
          <a:noFill/>
          <a:ln w="12700" algn="in">
            <a:solidFill>
              <a:srgbClr val="66C2C2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191127161734_0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3" y="1126396"/>
            <a:ext cx="3846683" cy="5440658"/>
          </a:xfrm>
          <a:prstGeom prst="rect">
            <a:avLst/>
          </a:prstGeom>
          <a:noFill/>
          <a:ln w="12700" algn="in">
            <a:solidFill>
              <a:srgbClr val="66C2C2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SC_047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3285"/>
          <a:stretch/>
        </p:blipFill>
        <p:spPr bwMode="auto">
          <a:xfrm>
            <a:off x="4625641" y="999510"/>
            <a:ext cx="4115443" cy="2098718"/>
          </a:xfrm>
          <a:prstGeom prst="rect">
            <a:avLst/>
          </a:prstGeom>
          <a:noFill/>
          <a:ln w="12700" algn="in">
            <a:solidFill>
              <a:srgbClr val="66C2C2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SC_058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5" b="8628"/>
          <a:stretch/>
        </p:blipFill>
        <p:spPr bwMode="auto">
          <a:xfrm>
            <a:off x="4625641" y="3098228"/>
            <a:ext cx="4115443" cy="1828847"/>
          </a:xfrm>
          <a:prstGeom prst="rect">
            <a:avLst/>
          </a:prstGeom>
          <a:noFill/>
          <a:ln w="12700" algn="in">
            <a:solidFill>
              <a:srgbClr val="66C2C2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SC_062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 b="10249"/>
          <a:stretch/>
        </p:blipFill>
        <p:spPr bwMode="auto">
          <a:xfrm>
            <a:off x="4625641" y="4758612"/>
            <a:ext cx="4115443" cy="2046691"/>
          </a:xfrm>
          <a:prstGeom prst="rect">
            <a:avLst/>
          </a:prstGeom>
          <a:noFill/>
          <a:ln w="12700" algn="in">
            <a:solidFill>
              <a:srgbClr val="66C2C2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8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натолий Федоров\Desktop\РСКШИ\ЮБИЛЕЙ 55 лет РСКШИ\абилимпикс 2019\IMG-20191009-WA001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04800" y="1919287"/>
            <a:ext cx="41910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8436" y="1252024"/>
            <a:ext cx="4065564" cy="507843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IV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региональный  отборочный  этап  </a:t>
            </a:r>
            <a:r>
              <a:rPr lang="en-US" sz="2400" dirty="0">
                <a:solidFill>
                  <a:srgbClr val="002060"/>
                </a:solidFill>
              </a:rPr>
              <a:t>V</a:t>
            </a:r>
            <a:r>
              <a:rPr lang="ru-RU" sz="2400" dirty="0">
                <a:solidFill>
                  <a:srgbClr val="002060"/>
                </a:solidFill>
              </a:rPr>
              <a:t> Национального чемпионата по профессиональному мастерству среди инвалидов и лиц с </a:t>
            </a:r>
            <a:r>
              <a:rPr lang="ru-RU" sz="2400" dirty="0" smtClean="0">
                <a:solidFill>
                  <a:srgbClr val="002060"/>
                </a:solidFill>
              </a:rPr>
              <a:t>ОВЗ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 err="1" smtClean="0">
                <a:solidFill>
                  <a:srgbClr val="002060"/>
                </a:solidFill>
              </a:rPr>
              <a:t>Абилимпикс</a:t>
            </a:r>
            <a:r>
              <a:rPr lang="ru-RU" sz="2400" dirty="0">
                <a:solidFill>
                  <a:srgbClr val="002060"/>
                </a:solidFill>
              </a:rPr>
              <a:t>» 2019  РС(Я) по компетенции «</a:t>
            </a:r>
            <a:r>
              <a:rPr lang="ru-RU" sz="2400" dirty="0" err="1">
                <a:solidFill>
                  <a:srgbClr val="002060"/>
                </a:solidFill>
              </a:rPr>
              <a:t>Бисероплетение</a:t>
            </a:r>
            <a:r>
              <a:rPr lang="ru-RU" sz="2400" dirty="0">
                <a:solidFill>
                  <a:srgbClr val="002060"/>
                </a:solidFill>
              </a:rPr>
              <a:t>»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1 </a:t>
            </a:r>
            <a:r>
              <a:rPr lang="ru-RU" sz="2400" dirty="0">
                <a:solidFill>
                  <a:srgbClr val="002060"/>
                </a:solidFill>
              </a:rPr>
              <a:t>– место Соколова </a:t>
            </a:r>
            <a:r>
              <a:rPr lang="ru-RU" sz="2400" dirty="0" smtClean="0">
                <a:solidFill>
                  <a:srgbClr val="002060"/>
                </a:solidFill>
              </a:rPr>
              <a:t>Алина,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2 </a:t>
            </a:r>
            <a:r>
              <a:rPr lang="ru-RU" sz="2400" dirty="0">
                <a:solidFill>
                  <a:srgbClr val="002060"/>
                </a:solidFill>
              </a:rPr>
              <a:t>место - Федорова </a:t>
            </a:r>
            <a:r>
              <a:rPr lang="ru-RU" sz="2400" dirty="0" smtClean="0">
                <a:solidFill>
                  <a:srgbClr val="002060"/>
                </a:solidFill>
              </a:rPr>
              <a:t>Милена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3 </a:t>
            </a:r>
            <a:r>
              <a:rPr lang="ru-RU" sz="2400" dirty="0">
                <a:solidFill>
                  <a:srgbClr val="002060"/>
                </a:solidFill>
              </a:rPr>
              <a:t>место  –Максимова Розалия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Наставник – Кондратьева Т.П.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0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7666" y="1169043"/>
            <a:ext cx="3758155" cy="472247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Финал V Национального чемпионата "</a:t>
            </a:r>
            <a:r>
              <a:rPr lang="ru-RU" sz="2400" dirty="0" err="1">
                <a:solidFill>
                  <a:srgbClr val="002060"/>
                </a:solidFill>
              </a:rPr>
              <a:t>Абилимпикс</a:t>
            </a:r>
            <a:r>
              <a:rPr lang="ru-RU" sz="2400" dirty="0">
                <a:solidFill>
                  <a:srgbClr val="002060"/>
                </a:solidFill>
              </a:rPr>
              <a:t>" г. Москва, </a:t>
            </a:r>
            <a:r>
              <a:rPr lang="ru-RU" sz="2400" dirty="0" smtClean="0">
                <a:solidFill>
                  <a:srgbClr val="002060"/>
                </a:solidFill>
              </a:rPr>
              <a:t>ноябрь 2019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Соколова </a:t>
            </a:r>
            <a:r>
              <a:rPr lang="ru-RU" sz="2400" dirty="0" smtClean="0">
                <a:solidFill>
                  <a:srgbClr val="002060"/>
                </a:solidFill>
              </a:rPr>
              <a:t>Алина, наставник Кондратьева Т.П.,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вошла </a:t>
            </a:r>
            <a:r>
              <a:rPr lang="ru-RU" sz="2400" dirty="0">
                <a:solidFill>
                  <a:srgbClr val="002060"/>
                </a:solidFill>
              </a:rPr>
              <a:t>в десятку лучших по </a:t>
            </a:r>
            <a:r>
              <a:rPr lang="ru-RU" sz="2400" dirty="0" err="1">
                <a:solidFill>
                  <a:srgbClr val="002060"/>
                </a:solidFill>
              </a:rPr>
              <a:t>бисероплетению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Объект 4" descr="C:\Users\Uzer\AppData\Local\Temp\Temp1_Attachments_oktyakond@yandex.ru_2019-11-27_21-52-20.zip\2504633f-c6b7-43a1-bb1d-f10f8c21af7d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9" y="1050122"/>
            <a:ext cx="4257034" cy="53159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73543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3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500">
        <p:split orient="vert"/>
      </p:transition>
    </mc:Choice>
    <mc:Fallback xmlns="">
      <p:transition spd="slow" advClick="0" advTm="6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5967</TotalTime>
  <Words>5195</Words>
  <Application>Microsoft Office PowerPoint</Application>
  <PresentationFormat>Экран (4:3)</PresentationFormat>
  <Paragraphs>1036</Paragraphs>
  <Slides>111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 обучающихся в другие 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наследники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«Школьные годы чудесные» </vt:lpstr>
      <vt:lpstr>Презентация PowerPoint</vt:lpstr>
      <vt:lpstr>Коллектив 2  «б» класса, ГКОУ РС(Я) РС(к) ШИ для обучающихся с ТНР Заняли 2 место Кл. руководитель Маркова А. Е. </vt:lpstr>
      <vt:lpstr>Презентация PowerPoint</vt:lpstr>
      <vt:lpstr>Презентация PowerPoint</vt:lpstr>
      <vt:lpstr>Презентация PowerPoint</vt:lpstr>
      <vt:lpstr>Алгыс көтөҕүүтэ.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“Боотурдар оонньуулара”коррекционнай оскуолалар икки ардыларыгар өбүгэ оонньуутугар республиканскай күрэх.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29июня – 1 июля 2019 года   XVII Республиканская педагогическая ярмарка «Сельская школа и Образовательная марка» «Образование в социокультурном измерении» Лауреат в номинации  «Образование без границ – Инклюзивное образование </vt:lpstr>
      <vt:lpstr>Презентация PowerPoint</vt:lpstr>
      <vt:lpstr>Презентация PowerPoint</vt:lpstr>
      <vt:lpstr>Финал V Национального чемпионата "Абилимпикс" г. Москва, ноябрь 2019   Соколова Алина, наставник Кондратьева Т.П.,  вошла в десятку лучших по бисероплетению.</vt:lpstr>
      <vt:lpstr>Комин Севостьян, обучающийся 10 класса, занял III место по компетенции «Вязание крючком», (наставник Румянцева Н.Н.)  в IV региональном  отборочном этапе финала  V Национального чемпионата по  профессиональному  мастерству среди инвалидов  и лиц с ОВЗ «Абилимпикс» -2018 Республики Саха (Якутия)   (октябрь, 2019 г.) </vt:lpstr>
      <vt:lpstr>Павлов Альберт, обучающийся 9 «А»  класса, занял III место по компетенции «Мультимедийная журналистика»,   (наставник  Барашков А.В.), в IV региональном  отборочном этапе финала  V Национального чемпионата по  профессиональному  мастерству среди инвалидов  и лиц с ОВЗ «Абилимпикс» -2018 Республики Саха (Якутия)   (октябрь, 2019 г.) </vt:lpstr>
      <vt:lpstr>Презентация PowerPoint</vt:lpstr>
      <vt:lpstr>Презентация PowerPoint</vt:lpstr>
      <vt:lpstr>Творческая студия «Кэрэ» (рук.Кондратьева Т.П.),   лауреаты 1 степени  в номинации «Театр мод»  VII Республиканский конкурс-фестиваль «Бриллиантовые нотки» в рамках республиканского фестиваля  «Зима начинается с Якутии» </vt:lpstr>
      <vt:lpstr>НПК ««Обучение и воспитание детей с ограниченными возможностями здоровья в условиях введения ФГОС ОВЗ. Опыт, проблемы, перспективы», » к юбилею школы</vt:lpstr>
      <vt:lpstr>Юбилей школы </vt:lpstr>
      <vt:lpstr>Презентация PowerPoint</vt:lpstr>
      <vt:lpstr>Презентация PowerPoint</vt:lpstr>
      <vt:lpstr>Презентация PowerPoint</vt:lpstr>
      <vt:lpstr>Макет нового здания Речевой школы</vt:lpstr>
      <vt:lpstr>учащиеся и коллектив школы  желаем всем успехов и удачи в Новом 2020 году!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Анатолий Алексеевич Федоров</cp:lastModifiedBy>
  <cp:revision>439</cp:revision>
  <dcterms:created xsi:type="dcterms:W3CDTF">2015-09-17T07:39:52Z</dcterms:created>
  <dcterms:modified xsi:type="dcterms:W3CDTF">2020-02-03T04:38:07Z</dcterms:modified>
</cp:coreProperties>
</file>